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Lst>
  <p:notesMasterIdLst>
    <p:notesMasterId r:id="rId154"/>
  </p:notesMasterIdLst>
  <p:sldIdLst>
    <p:sldId id="554" r:id="rId3"/>
    <p:sldId id="776" r:id="rId4"/>
    <p:sldId id="777" r:id="rId5"/>
    <p:sldId id="781" r:id="rId6"/>
    <p:sldId id="775" r:id="rId7"/>
    <p:sldId id="259" r:id="rId8"/>
    <p:sldId id="272" r:id="rId9"/>
    <p:sldId id="768" r:id="rId10"/>
    <p:sldId id="769" r:id="rId11"/>
    <p:sldId id="478" r:id="rId12"/>
    <p:sldId id="477" r:id="rId13"/>
    <p:sldId id="271" r:id="rId14"/>
    <p:sldId id="479" r:id="rId15"/>
    <p:sldId id="480" r:id="rId16"/>
    <p:sldId id="333" r:id="rId17"/>
    <p:sldId id="481" r:id="rId18"/>
    <p:sldId id="334" r:id="rId19"/>
    <p:sldId id="482" r:id="rId20"/>
    <p:sldId id="483" r:id="rId21"/>
    <p:sldId id="553" r:id="rId22"/>
    <p:sldId id="260" r:id="rId23"/>
    <p:sldId id="261" r:id="rId24"/>
    <p:sldId id="555" r:id="rId25"/>
    <p:sldId id="557" r:id="rId26"/>
    <p:sldId id="558" r:id="rId27"/>
    <p:sldId id="263" r:id="rId28"/>
    <p:sldId id="264" r:id="rId29"/>
    <p:sldId id="265" r:id="rId30"/>
    <p:sldId id="778" r:id="rId31"/>
    <p:sldId id="267" r:id="rId32"/>
    <p:sldId id="268" r:id="rId33"/>
    <p:sldId id="269" r:id="rId34"/>
    <p:sldId id="270" r:id="rId35"/>
    <p:sldId id="720" r:id="rId36"/>
    <p:sldId id="274" r:id="rId37"/>
    <p:sldId id="508" r:id="rId38"/>
    <p:sldId id="275" r:id="rId39"/>
    <p:sldId id="277" r:id="rId40"/>
    <p:sldId id="278" r:id="rId41"/>
    <p:sldId id="468" r:id="rId42"/>
    <p:sldId id="279" r:id="rId43"/>
    <p:sldId id="559" r:id="rId44"/>
    <p:sldId id="284" r:id="rId45"/>
    <p:sldId id="285" r:id="rId46"/>
    <p:sldId id="286" r:id="rId47"/>
    <p:sldId id="287" r:id="rId48"/>
    <p:sldId id="288" r:id="rId49"/>
    <p:sldId id="281" r:id="rId50"/>
    <p:sldId id="289" r:id="rId51"/>
    <p:sldId id="290" r:id="rId52"/>
    <p:sldId id="291" r:id="rId53"/>
    <p:sldId id="283" r:id="rId54"/>
    <p:sldId id="541" r:id="rId55"/>
    <p:sldId id="292" r:id="rId56"/>
    <p:sldId id="542" r:id="rId57"/>
    <p:sldId id="293" r:id="rId58"/>
    <p:sldId id="294" r:id="rId59"/>
    <p:sldId id="503" r:id="rId60"/>
    <p:sldId id="295" r:id="rId61"/>
    <p:sldId id="543" r:id="rId62"/>
    <p:sldId id="296" r:id="rId63"/>
    <p:sldId id="561" r:id="rId64"/>
    <p:sldId id="560" r:id="rId65"/>
    <p:sldId id="300" r:id="rId66"/>
    <p:sldId id="301" r:id="rId67"/>
    <p:sldId id="302" r:id="rId68"/>
    <p:sldId id="303" r:id="rId69"/>
    <p:sldId id="562" r:id="rId70"/>
    <p:sldId id="563" r:id="rId71"/>
    <p:sldId id="566" r:id="rId72"/>
    <p:sldId id="780" r:id="rId73"/>
    <p:sldId id="770" r:id="rId74"/>
    <p:sldId id="771" r:id="rId75"/>
    <p:sldId id="772" r:id="rId76"/>
    <p:sldId id="567" r:id="rId77"/>
    <p:sldId id="569" r:id="rId78"/>
    <p:sldId id="573" r:id="rId79"/>
    <p:sldId id="571" r:id="rId80"/>
    <p:sldId id="546" r:id="rId81"/>
    <p:sldId id="572" r:id="rId82"/>
    <p:sldId id="304" r:id="rId83"/>
    <p:sldId id="305" r:id="rId84"/>
    <p:sldId id="488" r:id="rId85"/>
    <p:sldId id="474" r:id="rId86"/>
    <p:sldId id="308" r:id="rId87"/>
    <p:sldId id="489" r:id="rId88"/>
    <p:sldId id="490" r:id="rId89"/>
    <p:sldId id="315" r:id="rId90"/>
    <p:sldId id="307" r:id="rId91"/>
    <p:sldId id="316" r:id="rId92"/>
    <p:sldId id="317" r:id="rId93"/>
    <p:sldId id="547" r:id="rId94"/>
    <p:sldId id="318" r:id="rId95"/>
    <p:sldId id="319" r:id="rId96"/>
    <p:sldId id="320" r:id="rId97"/>
    <p:sldId id="321" r:id="rId98"/>
    <p:sldId id="322" r:id="rId99"/>
    <p:sldId id="323" r:id="rId100"/>
    <p:sldId id="735" r:id="rId101"/>
    <p:sldId id="326" r:id="rId102"/>
    <p:sldId id="327" r:id="rId103"/>
    <p:sldId id="328" r:id="rId104"/>
    <p:sldId id="511" r:id="rId105"/>
    <p:sldId id="330" r:id="rId106"/>
    <p:sldId id="331" r:id="rId107"/>
    <p:sldId id="332" r:id="rId108"/>
    <p:sldId id="335" r:id="rId109"/>
    <p:sldId id="505" r:id="rId110"/>
    <p:sldId id="506" r:id="rId111"/>
    <p:sldId id="338" r:id="rId112"/>
    <p:sldId id="339" r:id="rId113"/>
    <p:sldId id="340" r:id="rId114"/>
    <p:sldId id="486" r:id="rId115"/>
    <p:sldId id="782" r:id="rId116"/>
    <p:sldId id="342" r:id="rId117"/>
    <p:sldId id="779" r:id="rId118"/>
    <p:sldId id="343" r:id="rId119"/>
    <p:sldId id="344" r:id="rId120"/>
    <p:sldId id="345" r:id="rId121"/>
    <p:sldId id="346" r:id="rId122"/>
    <p:sldId id="347" r:id="rId123"/>
    <p:sldId id="348" r:id="rId124"/>
    <p:sldId id="349" r:id="rId125"/>
    <p:sldId id="350" r:id="rId126"/>
    <p:sldId id="351" r:id="rId127"/>
    <p:sldId id="533" r:id="rId128"/>
    <p:sldId id="352" r:id="rId129"/>
    <p:sldId id="353" r:id="rId130"/>
    <p:sldId id="512" r:id="rId131"/>
    <p:sldId id="355" r:id="rId132"/>
    <p:sldId id="534" r:id="rId133"/>
    <p:sldId id="356" r:id="rId134"/>
    <p:sldId id="706" r:id="rId135"/>
    <p:sldId id="707" r:id="rId136"/>
    <p:sldId id="708" r:id="rId137"/>
    <p:sldId id="719" r:id="rId138"/>
    <p:sldId id="710" r:id="rId139"/>
    <p:sldId id="713" r:id="rId140"/>
    <p:sldId id="773" r:id="rId141"/>
    <p:sldId id="715" r:id="rId142"/>
    <p:sldId id="774" r:id="rId143"/>
    <p:sldId id="717" r:id="rId144"/>
    <p:sldId id="718" r:id="rId145"/>
    <p:sldId id="712" r:id="rId146"/>
    <p:sldId id="359" r:id="rId147"/>
    <p:sldId id="507" r:id="rId148"/>
    <p:sldId id="363" r:id="rId149"/>
    <p:sldId id="364" r:id="rId150"/>
    <p:sldId id="365" r:id="rId151"/>
    <p:sldId id="366" r:id="rId152"/>
    <p:sldId id="367" r:id="rId1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01179B-03D6-41D0-9FEE-1E08DCB31738}">
          <p14:sldIdLst>
            <p14:sldId id="554"/>
            <p14:sldId id="776"/>
            <p14:sldId id="777"/>
            <p14:sldId id="781"/>
            <p14:sldId id="775"/>
            <p14:sldId id="259"/>
          </p14:sldIdLst>
        </p14:section>
        <p14:section name="1: Setting up OpenCL" id="{91C3DEB2-F356-46F7-B0D3-75BE1F63042F}">
          <p14:sldIdLst>
            <p14:sldId id="272"/>
            <p14:sldId id="768"/>
            <p14:sldId id="769"/>
            <p14:sldId id="478"/>
            <p14:sldId id="477"/>
            <p14:sldId id="271"/>
            <p14:sldId id="479"/>
            <p14:sldId id="480"/>
            <p14:sldId id="333"/>
            <p14:sldId id="481"/>
            <p14:sldId id="334"/>
            <p14:sldId id="482"/>
            <p14:sldId id="483"/>
            <p14:sldId id="553"/>
          </p14:sldIdLst>
        </p14:section>
        <p14:section name="2: OpenCL Overview" id="{DC146A4F-B8D4-47DF-915E-241A3B6BC927}">
          <p14:sldIdLst>
            <p14:sldId id="260"/>
            <p14:sldId id="261"/>
            <p14:sldId id="555"/>
            <p14:sldId id="557"/>
            <p14:sldId id="558"/>
            <p14:sldId id="263"/>
            <p14:sldId id="264"/>
            <p14:sldId id="265"/>
            <p14:sldId id="778"/>
            <p14:sldId id="267"/>
            <p14:sldId id="268"/>
            <p14:sldId id="269"/>
            <p14:sldId id="270"/>
            <p14:sldId id="720"/>
          </p14:sldIdLst>
        </p14:section>
        <p14:section name="3: OpenCL Concepts" id="{A8630EAE-D807-45E2-AA82-3A971A0FD73F}">
          <p14:sldIdLst>
            <p14:sldId id="274"/>
            <p14:sldId id="508"/>
            <p14:sldId id="275"/>
            <p14:sldId id="277"/>
            <p14:sldId id="278"/>
            <p14:sldId id="468"/>
            <p14:sldId id="279"/>
            <p14:sldId id="559"/>
            <p14:sldId id="284"/>
            <p14:sldId id="285"/>
            <p14:sldId id="286"/>
            <p14:sldId id="287"/>
            <p14:sldId id="288"/>
            <p14:sldId id="281"/>
            <p14:sldId id="289"/>
            <p14:sldId id="290"/>
            <p14:sldId id="291"/>
            <p14:sldId id="283"/>
            <p14:sldId id="541"/>
            <p14:sldId id="292"/>
            <p14:sldId id="542"/>
            <p14:sldId id="293"/>
            <p14:sldId id="294"/>
            <p14:sldId id="503"/>
            <p14:sldId id="295"/>
            <p14:sldId id="543"/>
            <p14:sldId id="296"/>
            <p14:sldId id="561"/>
            <p14:sldId id="560"/>
            <p14:sldId id="300"/>
          </p14:sldIdLst>
        </p14:section>
        <p14:section name="4: OpenCL APIs" id="{F5742A68-DEA9-49EF-B1BC-402301531D11}">
          <p14:sldIdLst>
            <p14:sldId id="301"/>
            <p14:sldId id="302"/>
            <p14:sldId id="303"/>
            <p14:sldId id="562"/>
            <p14:sldId id="563"/>
            <p14:sldId id="566"/>
            <p14:sldId id="780"/>
            <p14:sldId id="770"/>
            <p14:sldId id="771"/>
            <p14:sldId id="772"/>
            <p14:sldId id="567"/>
            <p14:sldId id="569"/>
            <p14:sldId id="573"/>
            <p14:sldId id="571"/>
            <p14:sldId id="546"/>
            <p14:sldId id="572"/>
            <p14:sldId id="304"/>
            <p14:sldId id="305"/>
            <p14:sldId id="488"/>
            <p14:sldId id="474"/>
            <p14:sldId id="308"/>
            <p14:sldId id="489"/>
            <p14:sldId id="490"/>
            <p14:sldId id="315"/>
            <p14:sldId id="307"/>
          </p14:sldIdLst>
        </p14:section>
        <p14:section name="5: Kernel Programming" id="{80137859-14FD-4B2D-A2B4-ACA84FD1FFEC}">
          <p14:sldIdLst>
            <p14:sldId id="316"/>
            <p14:sldId id="317"/>
            <p14:sldId id="547"/>
            <p14:sldId id="318"/>
            <p14:sldId id="319"/>
            <p14:sldId id="320"/>
            <p14:sldId id="321"/>
            <p14:sldId id="322"/>
            <p14:sldId id="323"/>
            <p14:sldId id="735"/>
            <p14:sldId id="326"/>
            <p14:sldId id="327"/>
            <p14:sldId id="328"/>
            <p14:sldId id="511"/>
            <p14:sldId id="330"/>
            <p14:sldId id="331"/>
          </p14:sldIdLst>
        </p14:section>
        <p14:section name="6: Memory Hierarchy" id="{B02D8148-2E7A-467C-B92C-7DCF86615645}">
          <p14:sldIdLst>
            <p14:sldId id="332"/>
            <p14:sldId id="335"/>
            <p14:sldId id="505"/>
            <p14:sldId id="506"/>
            <p14:sldId id="338"/>
            <p14:sldId id="339"/>
            <p14:sldId id="340"/>
            <p14:sldId id="486"/>
            <p14:sldId id="782"/>
            <p14:sldId id="342"/>
            <p14:sldId id="779"/>
            <p14:sldId id="343"/>
            <p14:sldId id="344"/>
            <p14:sldId id="345"/>
            <p14:sldId id="346"/>
            <p14:sldId id="347"/>
            <p14:sldId id="348"/>
            <p14:sldId id="349"/>
            <p14:sldId id="350"/>
            <p14:sldId id="351"/>
            <p14:sldId id="533"/>
            <p14:sldId id="352"/>
            <p14:sldId id="353"/>
            <p14:sldId id="512"/>
            <p14:sldId id="355"/>
            <p14:sldId id="534"/>
            <p14:sldId id="356"/>
            <p14:sldId id="706"/>
            <p14:sldId id="707"/>
            <p14:sldId id="708"/>
            <p14:sldId id="719"/>
            <p14:sldId id="710"/>
            <p14:sldId id="713"/>
            <p14:sldId id="773"/>
            <p14:sldId id="715"/>
            <p14:sldId id="774"/>
            <p14:sldId id="717"/>
            <p14:sldId id="718"/>
            <p14:sldId id="712"/>
          </p14:sldIdLst>
        </p14:section>
        <p14:section name="7: Synchronization" id="{D274A64D-BFEA-4FF1-87CF-80E968EDCFFE}">
          <p14:sldIdLst>
            <p14:sldId id="359"/>
            <p14:sldId id="507"/>
            <p14:sldId id="363"/>
            <p14:sldId id="364"/>
            <p14:sldId id="365"/>
            <p14:sldId id="366"/>
            <p14:sldId id="3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Deakin" initials="T" lastIdx="25" clrIdx="0"/>
  <p:cmAuthor id="1" name="Simon McIntosh-Smith"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89" autoAdjust="0"/>
    <p:restoredTop sz="91655" autoAdjust="0"/>
  </p:normalViewPr>
  <p:slideViewPr>
    <p:cSldViewPr>
      <p:cViewPr varScale="1">
        <p:scale>
          <a:sx n="122" d="100"/>
          <a:sy n="122" d="100"/>
        </p:scale>
        <p:origin x="1248" y="200"/>
      </p:cViewPr>
      <p:guideLst>
        <p:guide orient="horz" pos="2160"/>
        <p:guide pos="2880"/>
      </p:guideLst>
    </p:cSldViewPr>
  </p:slideViewPr>
  <p:outlineViewPr>
    <p:cViewPr>
      <p:scale>
        <a:sx n="33" d="100"/>
        <a:sy n="33" d="100"/>
      </p:scale>
      <p:origin x="0" y="187932"/>
    </p:cViewPr>
  </p:outlineViewPr>
  <p:notesTextViewPr>
    <p:cViewPr>
      <p:scale>
        <a:sx n="1" d="1"/>
        <a:sy n="1" d="1"/>
      </p:scale>
      <p:origin x="0" y="0"/>
    </p:cViewPr>
  </p:notesTextViewPr>
  <p:sorterViewPr>
    <p:cViewPr>
      <p:scale>
        <a:sx n="124" d="100"/>
        <a:sy n="124" d="100"/>
      </p:scale>
      <p:origin x="0" y="21680"/>
    </p:cViewPr>
  </p:sorterViewPr>
  <p:notesViewPr>
    <p:cSldViewPr snapToGrid="0" snapToObjects="1">
      <p:cViewPr varScale="1">
        <p:scale>
          <a:sx n="89" d="100"/>
          <a:sy n="89" d="100"/>
        </p:scale>
        <p:origin x="-361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tableStyles" Target="tableStyle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commentAuthors" Target="commentAuthor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notesMaster" Target="notesMasters/notesMaster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597E5C-85BB-4669-9209-B5E04E6ED101}" type="datetimeFigureOut">
              <a:rPr lang="en-GB" smtClean="0"/>
              <a:pPr/>
              <a:t>21/11/2018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F2D69-97A9-4C41-91BD-6A22F8270148}" type="slidenum">
              <a:rPr lang="en-GB" smtClean="0"/>
              <a:pPr/>
              <a:t>‹#›</a:t>
            </a:fld>
            <a:endParaRPr lang="en-GB"/>
          </a:p>
        </p:txBody>
      </p:sp>
    </p:spTree>
    <p:extLst>
      <p:ext uri="{BB962C8B-B14F-4D97-AF65-F5344CB8AC3E}">
        <p14:creationId xmlns:p14="http://schemas.microsoft.com/office/powerpoint/2010/main" val="412201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a:t>
            </a:fld>
            <a:endParaRPr lang="en-GB"/>
          </a:p>
        </p:txBody>
      </p:sp>
    </p:spTree>
    <p:extLst>
      <p:ext uri="{BB962C8B-B14F-4D97-AF65-F5344CB8AC3E}">
        <p14:creationId xmlns:p14="http://schemas.microsoft.com/office/powerpoint/2010/main" val="1758172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accent1"/>
                </a:solidFill>
              </a:rPr>
              <a:t>See Appendix “C++ for C programmers” for more info on C++</a:t>
            </a:r>
          </a:p>
        </p:txBody>
      </p:sp>
      <p:sp>
        <p:nvSpPr>
          <p:cNvPr id="4" name="Slide Number Placeholder 3"/>
          <p:cNvSpPr>
            <a:spLocks noGrp="1"/>
          </p:cNvSpPr>
          <p:nvPr>
            <p:ph type="sldNum" sz="quarter" idx="10"/>
          </p:nvPr>
        </p:nvSpPr>
        <p:spPr/>
        <p:txBody>
          <a:bodyPr/>
          <a:lstStyle/>
          <a:p>
            <a:fld id="{9B3F2D69-97A9-4C41-91BD-6A22F8270148}" type="slidenum">
              <a:rPr lang="en-GB" smtClean="0"/>
              <a:pPr/>
              <a:t>81</a:t>
            </a:fld>
            <a:endParaRPr lang="en-GB"/>
          </a:p>
        </p:txBody>
      </p:sp>
    </p:spTree>
    <p:extLst>
      <p:ext uri="{BB962C8B-B14F-4D97-AF65-F5344CB8AC3E}">
        <p14:creationId xmlns:p14="http://schemas.microsoft.com/office/powerpoint/2010/main" val="1838040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82</a:t>
            </a:fld>
            <a:endParaRPr lang="en-GB"/>
          </a:p>
        </p:txBody>
      </p:sp>
    </p:spTree>
    <p:extLst>
      <p:ext uri="{BB962C8B-B14F-4D97-AF65-F5344CB8AC3E}">
        <p14:creationId xmlns:p14="http://schemas.microsoft.com/office/powerpoint/2010/main" val="3855853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90</a:t>
            </a:fld>
            <a:endParaRPr lang="en-GB"/>
          </a:p>
        </p:txBody>
      </p:sp>
    </p:spTree>
    <p:extLst>
      <p:ext uri="{BB962C8B-B14F-4D97-AF65-F5344CB8AC3E}">
        <p14:creationId xmlns:p14="http://schemas.microsoft.com/office/powerpoint/2010/main" val="1128784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B3F2D69-97A9-4C41-91BD-6A22F8270148}" type="slidenum">
              <a:rPr lang="en-GB" smtClean="0"/>
              <a:pPr/>
              <a:t>91</a:t>
            </a:fld>
            <a:endParaRPr lang="en-GB"/>
          </a:p>
        </p:txBody>
      </p:sp>
    </p:spTree>
    <p:extLst>
      <p:ext uri="{BB962C8B-B14F-4D97-AF65-F5344CB8AC3E}">
        <p14:creationId xmlns:p14="http://schemas.microsoft.com/office/powerpoint/2010/main" val="2273224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leave off the double underscore</a:t>
            </a:r>
            <a:r>
              <a:rPr lang="en-GB" baseline="0" dirty="0"/>
              <a:t> prefixes on the OpenCL C qualifiers, i.e. kernel, global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93</a:t>
            </a:fld>
            <a:endParaRPr lang="en-GB"/>
          </a:p>
        </p:txBody>
      </p:sp>
    </p:spTree>
    <p:extLst>
      <p:ext uri="{BB962C8B-B14F-4D97-AF65-F5344CB8AC3E}">
        <p14:creationId xmlns:p14="http://schemas.microsoft.com/office/powerpoint/2010/main" val="910640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99</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100</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101</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102</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barriers have been renamed as "work-group</a:t>
            </a:r>
            <a:r>
              <a:rPr lang="en-GB" baseline="0" dirty="0"/>
              <a:t> barriers" in OpenCL 2.0 to help clear up the confusion…</a:t>
            </a:r>
          </a:p>
          <a:p>
            <a:endParaRPr lang="en-GB" baseline="0" dirty="0"/>
          </a:p>
          <a:p>
            <a:r>
              <a:rPr lang="en-GB" baseline="0" dirty="0"/>
              <a:t>All this means, for example, that you couldn't transpose an image in global memory then reload and start processing that image all in one kernel. Have to finish one kernel after the global memory writes then start another to ensure all the global memory writes have completed before starting the global memory (re)reads.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116</a:t>
            </a:fld>
            <a:endParaRPr lang="en-GB"/>
          </a:p>
        </p:txBody>
      </p:sp>
    </p:spTree>
    <p:extLst>
      <p:ext uri="{BB962C8B-B14F-4D97-AF65-F5344CB8AC3E}">
        <p14:creationId xmlns:p14="http://schemas.microsoft.com/office/powerpoint/2010/main" val="343783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NVIDIA Turing RTX 8000 TU102: https://</a:t>
            </a:r>
            <a:r>
              <a:rPr lang="en-GB" dirty="0" err="1"/>
              <a:t>www.anandtech.com</a:t>
            </a:r>
            <a:r>
              <a:rPr lang="en-GB" dirty="0"/>
              <a:t>/show/13282/</a:t>
            </a:r>
            <a:r>
              <a:rPr lang="en-GB" dirty="0" err="1"/>
              <a:t>nvidia</a:t>
            </a:r>
            <a:r>
              <a:rPr lang="en-GB" dirty="0"/>
              <a:t>-</a:t>
            </a:r>
            <a:r>
              <a:rPr lang="en-GB" dirty="0" err="1"/>
              <a:t>turing</a:t>
            </a:r>
            <a:r>
              <a:rPr lang="en-GB" dirty="0"/>
              <a:t>-architecture-deep-dive/7</a:t>
            </a:r>
          </a:p>
        </p:txBody>
      </p:sp>
      <p:sp>
        <p:nvSpPr>
          <p:cNvPr id="4" name="Slide Number Placeholder 3"/>
          <p:cNvSpPr>
            <a:spLocks noGrp="1"/>
          </p:cNvSpPr>
          <p:nvPr>
            <p:ph type="sldNum" sz="quarter" idx="5"/>
          </p:nvPr>
        </p:nvSpPr>
        <p:spPr/>
        <p:txBody>
          <a:bodyPr/>
          <a:lstStyle/>
          <a:p>
            <a:fld id="{9B3F2D69-97A9-4C41-91BD-6A22F8270148}" type="slidenum">
              <a:rPr lang="en-GB" smtClean="0"/>
              <a:pPr/>
              <a:t>23</a:t>
            </a:fld>
            <a:endParaRPr lang="en-GB"/>
          </a:p>
        </p:txBody>
      </p:sp>
    </p:spTree>
    <p:extLst>
      <p:ext uri="{BB962C8B-B14F-4D97-AF65-F5344CB8AC3E}">
        <p14:creationId xmlns:p14="http://schemas.microsoft.com/office/powerpoint/2010/main" val="321421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119</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123</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125</a:t>
            </a:fld>
            <a:endParaRPr lang="en-GB"/>
          </a:p>
        </p:txBody>
      </p:sp>
    </p:spTree>
    <p:extLst>
      <p:ext uri="{BB962C8B-B14F-4D97-AF65-F5344CB8AC3E}">
        <p14:creationId xmlns:p14="http://schemas.microsoft.com/office/powerpoint/2010/main" val="659630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128</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400" dirty="0"/>
              <a:t>For the Tesla system described on this slide, here are the performance numbers with the actual programs used in the tutorial</a:t>
            </a:r>
          </a:p>
          <a:p>
            <a:endParaRPr lang="en-US" sz="1400" dirty="0"/>
          </a:p>
          <a:p>
            <a:r>
              <a:rPr lang="en-US" sz="1400" dirty="0"/>
              <a:t>Solution 05 --- Parallel matrix </a:t>
            </a:r>
            <a:r>
              <a:rPr lang="en-US" sz="1400" dirty="0" err="1"/>
              <a:t>mult</a:t>
            </a:r>
            <a:r>
              <a:rPr lang="en-US" sz="1400" dirty="0"/>
              <a:t> (dot prod), order 1024 on CPU ==0.57 seconds at 3734.8 MFLOPS </a:t>
            </a:r>
          </a:p>
          <a:p>
            <a:r>
              <a:rPr lang="en-US" sz="1400" dirty="0"/>
              <a:t> </a:t>
            </a:r>
          </a:p>
          <a:p>
            <a:r>
              <a:rPr lang="en-US" sz="1400" dirty="0"/>
              <a:t>Solution 06---Parallel matrix </a:t>
            </a:r>
            <a:r>
              <a:rPr lang="en-US" sz="1400" dirty="0" err="1"/>
              <a:t>mult</a:t>
            </a:r>
            <a:r>
              <a:rPr lang="en-US" sz="1400" dirty="0"/>
              <a:t> (dot prod), order 1024 on CPU = 0.52 seconds at 4114.0 MFLOPS </a:t>
            </a:r>
          </a:p>
          <a:p>
            <a:r>
              <a:rPr lang="en-US" sz="1400" dirty="0"/>
              <a:t> </a:t>
            </a:r>
          </a:p>
          <a:p>
            <a:r>
              <a:rPr lang="en-US" sz="1400" dirty="0"/>
              <a:t>Solution 07-----Parallel matrix </a:t>
            </a:r>
            <a:r>
              <a:rPr lang="en-US" sz="1400" dirty="0" err="1"/>
              <a:t>mult</a:t>
            </a:r>
            <a:r>
              <a:rPr lang="en-US" sz="1400" dirty="0"/>
              <a:t> (dot prod), order 1024 on CPU = 0.26 seconds at 8259.6 MFLOPS </a:t>
            </a:r>
          </a:p>
          <a:p>
            <a:r>
              <a:rPr lang="en-US" sz="1400" dirty="0"/>
              <a:t> </a:t>
            </a:r>
          </a:p>
          <a:p>
            <a:r>
              <a:rPr lang="en-US" sz="1400" dirty="0"/>
              <a:t>Solution 08--- Parallel matrix </a:t>
            </a:r>
            <a:r>
              <a:rPr lang="en-US" sz="1400" dirty="0" err="1"/>
              <a:t>mult</a:t>
            </a:r>
            <a:r>
              <a:rPr lang="en-US" sz="1400" dirty="0"/>
              <a:t> (dot prod), order 1024 on GPU = 0.27 seconds at 7837.5 MFLOPS </a:t>
            </a:r>
          </a:p>
          <a:p>
            <a:r>
              <a:rPr lang="en-US" sz="1400" dirty="0"/>
              <a:t> </a:t>
            </a:r>
          </a:p>
          <a:p>
            <a:r>
              <a:rPr lang="en-US" sz="1400" dirty="0"/>
              <a:t>Solution 09   --Parallel matrix </a:t>
            </a:r>
            <a:r>
              <a:rPr lang="en-US" sz="1400" dirty="0" err="1"/>
              <a:t>mult</a:t>
            </a:r>
            <a:r>
              <a:rPr lang="en-US" sz="1400" dirty="0"/>
              <a:t> (dot prod), order 1024 on GPU = 0.03 seconds at 67108.9 MFLOPS </a:t>
            </a:r>
          </a:p>
        </p:txBody>
      </p:sp>
      <p:sp>
        <p:nvSpPr>
          <p:cNvPr id="4" name="Slide Number Placeholder 3"/>
          <p:cNvSpPr>
            <a:spLocks noGrp="1"/>
          </p:cNvSpPr>
          <p:nvPr>
            <p:ph type="sldNum" sz="quarter" idx="10"/>
          </p:nvPr>
        </p:nvSpPr>
        <p:spPr/>
        <p:txBody>
          <a:bodyPr/>
          <a:lstStyle/>
          <a:p>
            <a:fld id="{18B3C6D4-2E33-4989-B2D7-61838031B283}" type="slidenum">
              <a:rPr lang="en-US" smtClean="0"/>
              <a:pPr/>
              <a:t>142</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400" dirty="0"/>
              <a:t>For the Tesla system described on this slide, here are the performance numbers with the actual programs used in the tutorial</a:t>
            </a:r>
          </a:p>
          <a:p>
            <a:endParaRPr lang="en-US" sz="1400" dirty="0"/>
          </a:p>
          <a:p>
            <a:r>
              <a:rPr lang="en-US" sz="1400" dirty="0"/>
              <a:t>Solution 05 --- Parallel matrix </a:t>
            </a:r>
            <a:r>
              <a:rPr lang="en-US" sz="1400" dirty="0" err="1"/>
              <a:t>mult</a:t>
            </a:r>
            <a:r>
              <a:rPr lang="en-US" sz="1400" dirty="0"/>
              <a:t> (dot prod), order 1024 on CPU ==0.57 seconds at 3734.8 MFLOPS </a:t>
            </a:r>
          </a:p>
          <a:p>
            <a:r>
              <a:rPr lang="en-US" sz="1400" dirty="0"/>
              <a:t> </a:t>
            </a:r>
          </a:p>
          <a:p>
            <a:r>
              <a:rPr lang="en-US" sz="1400" dirty="0"/>
              <a:t>Solution 06---Parallel matrix </a:t>
            </a:r>
            <a:r>
              <a:rPr lang="en-US" sz="1400" dirty="0" err="1"/>
              <a:t>mult</a:t>
            </a:r>
            <a:r>
              <a:rPr lang="en-US" sz="1400" dirty="0"/>
              <a:t> (dot prod), order 1024 on CPU = 0.52 seconds at 4114.0 MFLOPS </a:t>
            </a:r>
          </a:p>
          <a:p>
            <a:r>
              <a:rPr lang="en-US" sz="1400" dirty="0"/>
              <a:t> </a:t>
            </a:r>
          </a:p>
          <a:p>
            <a:r>
              <a:rPr lang="en-US" sz="1400" dirty="0"/>
              <a:t>Solution 07-----Parallel matrix </a:t>
            </a:r>
            <a:r>
              <a:rPr lang="en-US" sz="1400" dirty="0" err="1"/>
              <a:t>mult</a:t>
            </a:r>
            <a:r>
              <a:rPr lang="en-US" sz="1400" dirty="0"/>
              <a:t> (dot prod), order 1024 on CPU = 0.26 seconds at 8259.6 MFLOPS </a:t>
            </a:r>
          </a:p>
          <a:p>
            <a:r>
              <a:rPr lang="en-US" sz="1400" dirty="0"/>
              <a:t> </a:t>
            </a:r>
          </a:p>
          <a:p>
            <a:r>
              <a:rPr lang="en-US" sz="1400" dirty="0"/>
              <a:t>Solution 08--- Parallel matrix </a:t>
            </a:r>
            <a:r>
              <a:rPr lang="en-US" sz="1400" dirty="0" err="1"/>
              <a:t>mult</a:t>
            </a:r>
            <a:r>
              <a:rPr lang="en-US" sz="1400" dirty="0"/>
              <a:t> (dot prod), order 1024 on GPU = 0.27 seconds at 7837.5 MFLOPS </a:t>
            </a:r>
          </a:p>
          <a:p>
            <a:r>
              <a:rPr lang="en-US" sz="1400" dirty="0"/>
              <a:t> </a:t>
            </a:r>
          </a:p>
          <a:p>
            <a:r>
              <a:rPr lang="en-US" sz="1400" dirty="0"/>
              <a:t>Solution 09   --Parallel matrix </a:t>
            </a:r>
            <a:r>
              <a:rPr lang="en-US" sz="1400" dirty="0" err="1"/>
              <a:t>mult</a:t>
            </a:r>
            <a:r>
              <a:rPr lang="en-US" sz="1400" dirty="0"/>
              <a:t> (dot prod), order 1024 on GPU = 0.03 seconds at 67108.9 MFLOPS </a:t>
            </a:r>
          </a:p>
        </p:txBody>
      </p:sp>
      <p:sp>
        <p:nvSpPr>
          <p:cNvPr id="4" name="Slide Number Placeholder 3"/>
          <p:cNvSpPr>
            <a:spLocks noGrp="1"/>
          </p:cNvSpPr>
          <p:nvPr>
            <p:ph type="sldNum" sz="quarter" idx="10"/>
          </p:nvPr>
        </p:nvSpPr>
        <p:spPr/>
        <p:txBody>
          <a:bodyPr/>
          <a:lstStyle/>
          <a:p>
            <a:fld id="{18B3C6D4-2E33-4989-B2D7-61838031B283}" type="slidenum">
              <a:rPr lang="en-US" smtClean="0"/>
              <a:pPr/>
              <a:t>143</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CPU is </a:t>
            </a:r>
            <a:r>
              <a:rPr lang="en-GB" sz="1200" dirty="0"/>
              <a:t>16 cores of Sandy Bridge at 3.1 GHz</a:t>
            </a:r>
          </a:p>
        </p:txBody>
      </p:sp>
      <p:sp>
        <p:nvSpPr>
          <p:cNvPr id="4" name="Slide Number Placeholder 3"/>
          <p:cNvSpPr>
            <a:spLocks noGrp="1"/>
          </p:cNvSpPr>
          <p:nvPr>
            <p:ph type="sldNum" sz="quarter" idx="5"/>
          </p:nvPr>
        </p:nvSpPr>
        <p:spPr/>
        <p:txBody>
          <a:bodyPr/>
          <a:lstStyle/>
          <a:p>
            <a:fld id="{9B3F2D69-97A9-4C41-91BD-6A22F8270148}" type="slidenum">
              <a:rPr lang="en-GB" smtClean="0"/>
              <a:pPr/>
              <a:t>24</a:t>
            </a:fld>
            <a:endParaRPr lang="en-GB"/>
          </a:p>
        </p:txBody>
      </p:sp>
    </p:spTree>
    <p:extLst>
      <p:ext uri="{BB962C8B-B14F-4D97-AF65-F5344CB8AC3E}">
        <p14:creationId xmlns:p14="http://schemas.microsoft.com/office/powerpoint/2010/main" val="309301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248CA66-D627-42A0-BF1C-84F239AF9F4A}" type="slidenum">
              <a:rPr lang="en-US" smtClean="0"/>
              <a:pPr>
                <a:defRPr/>
              </a:pPr>
              <a:t>29</a:t>
            </a:fld>
            <a:endParaRPr lang="en-US"/>
          </a:p>
        </p:txBody>
      </p:sp>
    </p:spTree>
    <p:extLst>
      <p:ext uri="{BB962C8B-B14F-4D97-AF65-F5344CB8AC3E}">
        <p14:creationId xmlns:p14="http://schemas.microsoft.com/office/powerpoint/2010/main" val="3750741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to mention the convention for naming the host and device-side variables here, i.e. h_ and d_</a:t>
            </a:r>
            <a:r>
              <a:rPr lang="en-GB" baseline="0" dirty="0"/>
              <a:t>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54</a:t>
            </a:fld>
            <a:endParaRPr lang="en-GB"/>
          </a:p>
        </p:txBody>
      </p:sp>
    </p:spTree>
    <p:extLst>
      <p:ext uri="{BB962C8B-B14F-4D97-AF65-F5344CB8AC3E}">
        <p14:creationId xmlns:p14="http://schemas.microsoft.com/office/powerpoint/2010/main" val="2113800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"Blocking" is from the point of view</a:t>
            </a:r>
            <a:r>
              <a:rPr lang="en-GB" baseline="0" dirty="0"/>
              <a:t> of the *host* - most API calls can return immediately or can block until the command has actually executed on the device.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58</a:t>
            </a:fld>
            <a:endParaRPr lang="en-GB"/>
          </a:p>
        </p:txBody>
      </p:sp>
    </p:spTree>
    <p:extLst>
      <p:ext uri="{BB962C8B-B14F-4D97-AF65-F5344CB8AC3E}">
        <p14:creationId xmlns:p14="http://schemas.microsoft.com/office/powerpoint/2010/main" val="3390101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Might not need the writes if when you created the buffers you already initialised them by copying host memory, i.e. with a flag like CL_MEM_USE_HOST_PTR. More on all this later</a:t>
            </a:r>
            <a:r>
              <a:rPr lang="en-GB" baseline="0" dirty="0"/>
              <a:t> when we discuss pinned memory.</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60</a:t>
            </a:fld>
            <a:endParaRPr lang="en-GB"/>
          </a:p>
        </p:txBody>
      </p:sp>
    </p:spTree>
    <p:extLst>
      <p:ext uri="{BB962C8B-B14F-4D97-AF65-F5344CB8AC3E}">
        <p14:creationId xmlns:p14="http://schemas.microsoft.com/office/powerpoint/2010/main" val="2107385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different ways to deal with kernels</a:t>
            </a:r>
            <a:r>
              <a:rPr lang="en-GB" baseline="0" dirty="0"/>
              <a:t> – either define a kernel </a:t>
            </a:r>
            <a:r>
              <a:rPr lang="en-GB" baseline="0" dirty="0" err="1"/>
              <a:t>functor</a:t>
            </a:r>
            <a:r>
              <a:rPr lang="en-GB" baseline="0" dirty="0"/>
              <a:t>, or create a kernel object (discussed on next slide).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78</a:t>
            </a:fld>
            <a:endParaRPr lang="en-GB"/>
          </a:p>
        </p:txBody>
      </p:sp>
    </p:spTree>
    <p:extLst>
      <p:ext uri="{BB962C8B-B14F-4D97-AF65-F5344CB8AC3E}">
        <p14:creationId xmlns:p14="http://schemas.microsoft.com/office/powerpoint/2010/main" val="449154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cl::copy() commands are all blocking, there is no non-blocking version of them. The</a:t>
            </a:r>
            <a:r>
              <a:rPr lang="en-GB" baseline="0" dirty="0"/>
              <a:t> reason for this is that their implementations are making use of pinned memory via Map and </a:t>
            </a:r>
            <a:r>
              <a:rPr lang="en-GB" baseline="0" dirty="0" err="1"/>
              <a:t>Unmap</a:t>
            </a:r>
            <a:r>
              <a:rPr lang="en-GB" baseline="0" dirty="0"/>
              <a:t> (more on this later), and these have to be dealt with in a blocking fashion to make sure we don't break things.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80</a:t>
            </a:fld>
            <a:endParaRPr lang="en-GB"/>
          </a:p>
        </p:txBody>
      </p:sp>
    </p:spTree>
    <p:extLst>
      <p:ext uri="{BB962C8B-B14F-4D97-AF65-F5344CB8AC3E}">
        <p14:creationId xmlns:p14="http://schemas.microsoft.com/office/powerpoint/2010/main" val="643358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pPr/>
              <a:t>21/11/2018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pPr/>
              <a:t>21/11/2018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pPr/>
              <a:t>21/11/2018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pPr/>
              <a:t>21/11/2018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pPr/>
              <a:t>21/11/2018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pPr/>
              <a:t>21/11/2018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pPr/>
              <a:t>21/11/2018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pPr/>
              <a:t>21/11/2018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pPr/>
              <a:t>21/11/2018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pPr/>
              <a:t>21/11/2018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pPr/>
              <a:t>21/11/2018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pPr/>
              <a:t>21/11/2018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pPr/>
              <a:t>21/11/2018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pPr/>
              <a:t>21/11/2018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pPr/>
              <a:t>21/11/2018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hort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296334"/>
            <a:ext cx="8382000" cy="703792"/>
          </a:xfrm>
        </p:spPr>
        <p:txBody>
          <a:bodyPr/>
          <a:lstStyle>
            <a:lvl1pPr>
              <a:defRPr>
                <a:latin typeface="Trebuchet MS" pitchFamily="34" charset="0"/>
                <a:cs typeface="Tahoma" pitchFamily="34" charset="0"/>
              </a:defRPr>
            </a:lvl1pPr>
          </a:lstStyle>
          <a:p>
            <a:r>
              <a:rPr lang="en-US" dirty="0"/>
              <a:t>Click to edit Master title style</a:t>
            </a:r>
          </a:p>
        </p:txBody>
      </p:sp>
      <p:sp>
        <p:nvSpPr>
          <p:cNvPr id="3" name="Content Placeholder 2"/>
          <p:cNvSpPr>
            <a:spLocks noGrp="1"/>
          </p:cNvSpPr>
          <p:nvPr>
            <p:ph sz="half" idx="1"/>
          </p:nvPr>
        </p:nvSpPr>
        <p:spPr>
          <a:xfrm>
            <a:off x="698500" y="1058334"/>
            <a:ext cx="4762500" cy="5250106"/>
          </a:xfrm>
        </p:spPr>
        <p:txBody>
          <a:bodyPr/>
          <a:lstStyle>
            <a:lvl1pPr>
              <a:defRPr lang="en-US" sz="2000" b="1" dirty="0" smtClean="0">
                <a:solidFill>
                  <a:schemeClr val="tx1"/>
                </a:solidFill>
                <a:latin typeface="Trebuchet MS" pitchFamily="34" charset="0"/>
                <a:ea typeface="ＭＳ Ｐゴシック" charset="-128"/>
                <a:cs typeface="Tahoma" pitchFamily="34" charset="0"/>
              </a:defRPr>
            </a:lvl1pPr>
            <a:lvl2pPr>
              <a:defRPr lang="en-US" sz="2000" b="0" dirty="0" smtClean="0">
                <a:solidFill>
                  <a:schemeClr val="tx1"/>
                </a:solidFill>
                <a:latin typeface="Trebuchet MS" pitchFamily="34" charset="0"/>
                <a:ea typeface="ＭＳ Ｐゴシック" charset="-128"/>
                <a:cs typeface="Tahoma" pitchFamily="34" charset="0"/>
              </a:defRPr>
            </a:lvl2pPr>
            <a:lvl3pPr>
              <a:defRPr sz="1800" b="0">
                <a:latin typeface="Trebuchet MS" pitchFamily="34" charset="0"/>
                <a:cs typeface="Tahoma" pitchFamily="34" charset="0"/>
              </a:defRPr>
            </a:lvl3pPr>
            <a:lvl4pPr>
              <a:defRPr sz="1800" b="0">
                <a:latin typeface="Trebuchet MS" pitchFamily="34" charset="0"/>
                <a:cs typeface="Tahoma" pitchFamily="34" charset="0"/>
              </a:defRPr>
            </a:lvl4pPr>
            <a:lvl5pPr>
              <a:defRPr sz="1800" b="0">
                <a:latin typeface="Trebuchet MS" pitchFamily="34" charset="0"/>
                <a:cs typeface="Tahoma"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bwMode="auto">
          <a:xfrm>
            <a:off x="0" y="0"/>
            <a:ext cx="508000" cy="6858000"/>
          </a:xfrm>
          <a:prstGeom prst="rect">
            <a:avLst/>
          </a:prstGeom>
          <a:gradFill flip="none" rotWithShape="1">
            <a:gsLst>
              <a:gs pos="0">
                <a:srgbClr val="FFEFD1"/>
              </a:gs>
              <a:gs pos="64999">
                <a:srgbClr val="F0EBD5"/>
              </a:gs>
              <a:gs pos="100000">
                <a:srgbClr val="D1C39F"/>
              </a:gs>
            </a:gsLst>
            <a:lin ang="10800000" scaled="1"/>
            <a:tileRect/>
          </a:gradFill>
          <a:ln w="25400" cap="flat" cmpd="sng" algn="ctr">
            <a:noFill/>
            <a:prstDash val="solid"/>
            <a:round/>
            <a:headEnd type="oval" w="med" len="med"/>
            <a:tailEnd type="none" w="med" len="med"/>
          </a:ln>
          <a:effectLst>
            <a:outerShdw blurRad="50800" dist="38100" algn="l" rotWithShape="0">
              <a:prstClr val="black">
                <a:alpha val="40000"/>
              </a:prstClr>
            </a:outerShdw>
          </a:effectLst>
          <a:scene3d>
            <a:camera prst="orthographicFront">
              <a:rot lat="0" lon="0" rev="0"/>
            </a:camera>
            <a:lightRig rig="glow" dir="t">
              <a:rot lat="0" lon="0" rev="4800000"/>
            </a:lightRig>
          </a:scene3d>
          <a:sp3d prstMaterial="matte">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Trebuchet MS" pitchFamily="34" charset="0"/>
              <a:ea typeface="ヒラギノ角ゴ ProN W3" charset="-128"/>
              <a:sym typeface="Myriad Set Text" charset="0"/>
            </a:endParaRPr>
          </a:p>
        </p:txBody>
      </p:sp>
      <p:pic>
        <p:nvPicPr>
          <p:cNvPr id="7" name="Picture 6" descr="Khronos-1500-Transparent-Aug08.png"/>
          <p:cNvPicPr>
            <a:picLocks noChangeAspect="1"/>
          </p:cNvPicPr>
          <p:nvPr userDrawn="1"/>
        </p:nvPicPr>
        <p:blipFill>
          <a:blip r:embed="rId2" cstate="print"/>
          <a:stretch>
            <a:fillRect/>
          </a:stretch>
        </p:blipFill>
        <p:spPr>
          <a:xfrm rot="16200000">
            <a:off x="-1064776" y="5250321"/>
            <a:ext cx="2644240" cy="419112"/>
          </a:xfrm>
          <a:prstGeom prst="rect">
            <a:avLst/>
          </a:prstGeom>
        </p:spPr>
      </p:pic>
    </p:spTree>
    <p:extLst>
      <p:ext uri="{BB962C8B-B14F-4D97-AF65-F5344CB8AC3E}">
        <p14:creationId xmlns:p14="http://schemas.microsoft.com/office/powerpoint/2010/main" val="24946115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pPr/>
              <a:t>21/11/2018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pPr/>
              <a:t>21/11/2018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pPr/>
              <a:t>21/11/2018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pPr/>
              <a:t>21/11/2018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pPr/>
              <a:t>21/11/2018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pPr/>
              <a:t>21/11/2018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pPr/>
              <a:t>21/11/2018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pPr/>
              <a:t>21/11/2018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pPr/>
              <a:t>21/11/2018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emf"/><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23.tiff"/><Relationship Id="rId4" Type="http://schemas.openxmlformats.org/officeDocument/2006/relationships/image" Target="../media/image22.tiff"/></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3" Type="http://schemas.openxmlformats.org/officeDocument/2006/relationships/image" Target="../media/image35.jpeg"/><Relationship Id="rId18" Type="http://schemas.openxmlformats.org/officeDocument/2006/relationships/image" Target="../media/image40.png"/><Relationship Id="rId26" Type="http://schemas.openxmlformats.org/officeDocument/2006/relationships/image" Target="../media/image47.jpeg"/><Relationship Id="rId3" Type="http://schemas.openxmlformats.org/officeDocument/2006/relationships/image" Target="../media/image27.png"/><Relationship Id="rId21" Type="http://schemas.openxmlformats.org/officeDocument/2006/relationships/image" Target="../media/image42.png"/><Relationship Id="rId7" Type="http://schemas.openxmlformats.org/officeDocument/2006/relationships/image" Target="../media/image31.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6.png"/><Relationship Id="rId33" Type="http://schemas.openxmlformats.org/officeDocument/2006/relationships/image" Target="../media/image53.png"/><Relationship Id="rId2" Type="http://schemas.openxmlformats.org/officeDocument/2006/relationships/image" Target="../media/image26.png"/><Relationship Id="rId16" Type="http://schemas.openxmlformats.org/officeDocument/2006/relationships/image" Target="../media/image38.png"/><Relationship Id="rId20" Type="http://schemas.openxmlformats.org/officeDocument/2006/relationships/hyperlink" Target="http://www.umu.se/umu/index_eng.html" TargetMode="External"/><Relationship Id="rId29" Type="http://schemas.openxmlformats.org/officeDocument/2006/relationships/image" Target="../media/image49.png"/><Relationship Id="rId1" Type="http://schemas.openxmlformats.org/officeDocument/2006/relationships/slideLayout" Target="../slideLayouts/slideLayout13.xml"/><Relationship Id="rId6" Type="http://schemas.openxmlformats.org/officeDocument/2006/relationships/image" Target="../media/image30.png"/><Relationship Id="rId11" Type="http://schemas.openxmlformats.org/officeDocument/2006/relationships/hyperlink" Target="http://www.amd.com/" TargetMode="External"/><Relationship Id="rId24" Type="http://schemas.openxmlformats.org/officeDocument/2006/relationships/image" Target="../media/image45.png"/><Relationship Id="rId32" Type="http://schemas.openxmlformats.org/officeDocument/2006/relationships/image" Target="../media/image52.jpeg"/><Relationship Id="rId5" Type="http://schemas.openxmlformats.org/officeDocument/2006/relationships/image" Target="../media/image29.png"/><Relationship Id="rId15" Type="http://schemas.openxmlformats.org/officeDocument/2006/relationships/image" Target="../media/image37.jpeg"/><Relationship Id="rId23" Type="http://schemas.openxmlformats.org/officeDocument/2006/relationships/image" Target="../media/image44.png"/><Relationship Id="rId28" Type="http://schemas.openxmlformats.org/officeDocument/2006/relationships/hyperlink" Target="http://www.gshark.com/" TargetMode="External"/><Relationship Id="rId10" Type="http://schemas.openxmlformats.org/officeDocument/2006/relationships/image" Target="../media/image33.png"/><Relationship Id="rId19" Type="http://schemas.openxmlformats.org/officeDocument/2006/relationships/image" Target="../media/image41.jpeg"/><Relationship Id="rId31" Type="http://schemas.openxmlformats.org/officeDocument/2006/relationships/image" Target="../media/image51.png"/><Relationship Id="rId4" Type="http://schemas.openxmlformats.org/officeDocument/2006/relationships/image" Target="../media/image28.png"/><Relationship Id="rId9" Type="http://schemas.openxmlformats.org/officeDocument/2006/relationships/image" Target="../media/image32.png"/><Relationship Id="rId14" Type="http://schemas.openxmlformats.org/officeDocument/2006/relationships/image" Target="../media/image36.jpeg"/><Relationship Id="rId22" Type="http://schemas.openxmlformats.org/officeDocument/2006/relationships/image" Target="../media/image43.jpeg"/><Relationship Id="rId27" Type="http://schemas.openxmlformats.org/officeDocument/2006/relationships/image" Target="../media/image48.png"/><Relationship Id="rId30" Type="http://schemas.openxmlformats.org/officeDocument/2006/relationships/image" Target="../media/image50.png"/><Relationship Id="rId8" Type="http://schemas.openxmlformats.org/officeDocument/2006/relationships/hyperlink" Target="http://www.codeplay.com/"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7.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png"/><Relationship Id="rId1" Type="http://schemas.openxmlformats.org/officeDocument/2006/relationships/slideLayout" Target="../slideLayouts/slideLayout17.xml"/><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hyperlink" Target="http://www.cs.bris.ac.uk/~simonm/OpenCL/" TargetMode="Externa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developers/reference-cards"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hyperlink" Target="http://github.khronos.org/OpenCL-CLHPP/" TargetMode="External"/><Relationship Id="rId2" Type="http://schemas.openxmlformats.org/officeDocument/2006/relationships/hyperlink" Target="http://www.khronos.org/files/OpenCLPP12-reference-card.pdf" TargetMode="Externa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developer.amd.com/tools-and-sdks/opencl-zone/amd-accelerated-parallel-processing-app-sdk/" TargetMode="External"/><Relationship Id="rId2" Type="http://schemas.openxmlformats.org/officeDocument/2006/relationships/hyperlink" Target="https://software.intel.com/en-us/articles/opencl-drivers" TargetMode="External"/><Relationship Id="rId1" Type="http://schemas.openxmlformats.org/officeDocument/2006/relationships/slideLayout" Target="../slideLayouts/slideLayout13.xml"/><Relationship Id="rId6" Type="http://schemas.openxmlformats.org/officeDocument/2006/relationships/hyperlink" Target="https://www.khronos.org/registry/cl/" TargetMode="External"/><Relationship Id="rId5" Type="http://schemas.openxmlformats.org/officeDocument/2006/relationships/hyperlink" Target="NVIDIA%20CUDA%20SDK" TargetMode="External"/><Relationship Id="rId4" Type="http://schemas.openxmlformats.org/officeDocument/2006/relationships/hyperlink" Target="https://software.intel.com/en-us/intel-inde"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04664"/>
            <a:ext cx="9144000" cy="1470025"/>
          </a:xfrm>
        </p:spPr>
        <p:txBody>
          <a:bodyPr>
            <a:noAutofit/>
          </a:bodyPr>
          <a:lstStyle/>
          <a:p>
            <a:r>
              <a:rPr lang="en-GB" sz="5400" b="1" dirty="0"/>
              <a:t>Hands On </a:t>
            </a:r>
            <a:r>
              <a:rPr lang="en-GB" sz="5400" b="1" dirty="0" err="1"/>
              <a:t>OpenCL</a:t>
            </a:r>
            <a:r>
              <a:rPr lang="en-GB" sz="2400" baseline="100000" dirty="0" err="1">
                <a:latin typeface="Arial" panose="020B0604020202020204" pitchFamily="34" charset="0"/>
                <a:cs typeface="Arial" panose="020B0604020202020204" pitchFamily="34" charset="0"/>
              </a:rPr>
              <a:t>TM</a:t>
            </a:r>
            <a:endParaRPr lang="en-GB" sz="1190" baseline="1000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55576" y="1988840"/>
            <a:ext cx="4608511" cy="1656184"/>
          </a:xfrm>
        </p:spPr>
        <p:txBody>
          <a:bodyPr>
            <a:normAutofit lnSpcReduction="10000"/>
          </a:bodyPr>
          <a:lstStyle/>
          <a:p>
            <a:pPr algn="l"/>
            <a:r>
              <a:rPr lang="en-GB" dirty="0">
                <a:solidFill>
                  <a:schemeClr val="tx2"/>
                </a:solidFill>
              </a:rPr>
              <a:t>Simon McIntosh-Smith,</a:t>
            </a:r>
          </a:p>
          <a:p>
            <a:pPr algn="l"/>
            <a:r>
              <a:rPr lang="en-GB" dirty="0">
                <a:solidFill>
                  <a:schemeClr val="tx2"/>
                </a:solidFill>
              </a:rPr>
              <a:t>Tom Deakin</a:t>
            </a:r>
          </a:p>
          <a:p>
            <a:pPr algn="l"/>
            <a:r>
              <a:rPr lang="en-GB" dirty="0">
                <a:solidFill>
                  <a:schemeClr val="tx2"/>
                </a:solidFill>
              </a:rPr>
              <a:t>and James Price</a:t>
            </a:r>
          </a:p>
        </p:txBody>
      </p:sp>
      <p:sp>
        <p:nvSpPr>
          <p:cNvPr id="7" name="Rectangle 6"/>
          <p:cNvSpPr/>
          <p:nvPr/>
        </p:nvSpPr>
        <p:spPr>
          <a:xfrm>
            <a:off x="645257" y="6033326"/>
            <a:ext cx="8424936" cy="338554"/>
          </a:xfrm>
          <a:prstGeom prst="rect">
            <a:avLst/>
          </a:prstGeom>
        </p:spPr>
        <p:txBody>
          <a:bodyPr wrap="square">
            <a:spAutoFit/>
          </a:bodyPr>
          <a:lstStyle/>
          <a:p>
            <a:r>
              <a:rPr lang="en-GB" sz="1600" dirty="0">
                <a:solidFill>
                  <a:schemeClr val="tx2"/>
                </a:solidFill>
              </a:rPr>
              <a:t>Includes contributions from: Tim Mattson (Intel), Benedict </a:t>
            </a:r>
            <a:r>
              <a:rPr lang="en-GB" sz="1600" dirty="0" err="1">
                <a:solidFill>
                  <a:schemeClr val="tx2"/>
                </a:solidFill>
              </a:rPr>
              <a:t>Gaster</a:t>
            </a:r>
            <a:r>
              <a:rPr lang="en-GB" sz="1600" dirty="0">
                <a:solidFill>
                  <a:schemeClr val="tx2"/>
                </a:solidFill>
              </a:rPr>
              <a:t> (UWE)</a:t>
            </a:r>
          </a:p>
        </p:txBody>
      </p:sp>
      <p:pic>
        <p:nvPicPr>
          <p:cNvPr id="8" name="Picture 7" descr="OpenCL_Logo_RGB_60m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4149080"/>
            <a:ext cx="1152128" cy="1152128"/>
          </a:xfrm>
          <a:prstGeom prst="rect">
            <a:avLst/>
          </a:prstGeom>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4128" y="2378745"/>
            <a:ext cx="2983138" cy="864096"/>
          </a:xfrm>
          <a:prstGeom prst="rect">
            <a:avLst/>
          </a:prstGeom>
        </p:spPr>
      </p:pic>
      <p:grpSp>
        <p:nvGrpSpPr>
          <p:cNvPr id="10" name="Group 9">
            <a:extLst>
              <a:ext uri="{FF2B5EF4-FFF2-40B4-BE49-F238E27FC236}">
                <a16:creationId xmlns:a16="http://schemas.microsoft.com/office/drawing/2014/main" id="{64902E52-7E13-4B44-8C3A-A22A27A868D6}"/>
              </a:ext>
            </a:extLst>
          </p:cNvPr>
          <p:cNvGrpSpPr/>
          <p:nvPr/>
        </p:nvGrpSpPr>
        <p:grpSpPr>
          <a:xfrm>
            <a:off x="5631521" y="3969060"/>
            <a:ext cx="3168352" cy="1512168"/>
            <a:chOff x="5076056" y="4149080"/>
            <a:chExt cx="3168352" cy="1512168"/>
          </a:xfrm>
        </p:grpSpPr>
        <p:pic>
          <p:nvPicPr>
            <p:cNvPr id="1026" name="Picture 2" descr="http://kite.khronos.org/assets/css/images/KITE_300_200_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681" y="4769104"/>
              <a:ext cx="1848807" cy="813475"/>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148064" y="4221088"/>
              <a:ext cx="2983138" cy="554677"/>
            </a:xfrm>
            <a:prstGeom prst="rect">
              <a:avLst/>
            </a:prstGeom>
          </p:spPr>
        </p:pic>
        <p:sp>
          <p:nvSpPr>
            <p:cNvPr id="5" name="Rounded Rectangle 4"/>
            <p:cNvSpPr/>
            <p:nvPr/>
          </p:nvSpPr>
          <p:spPr>
            <a:xfrm>
              <a:off x="5076056" y="4149080"/>
              <a:ext cx="3168352" cy="1512168"/>
            </a:xfrm>
            <a:prstGeom prst="roundRect">
              <a:avLst>
                <a:gd name="adj" fmla="val 5996"/>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p:cNvSpPr/>
          <p:nvPr/>
        </p:nvSpPr>
        <p:spPr>
          <a:xfrm>
            <a:off x="648560" y="6474822"/>
            <a:ext cx="7272808" cy="338554"/>
          </a:xfrm>
          <a:prstGeom prst="rect">
            <a:avLst/>
          </a:prstGeom>
        </p:spPr>
        <p:txBody>
          <a:bodyPr wrap="square">
            <a:spAutoFit/>
          </a:bodyPr>
          <a:lstStyle/>
          <a:p>
            <a:r>
              <a:rPr lang="en-GB" sz="1600" dirty="0">
                <a:solidFill>
                  <a:schemeClr val="tx1">
                    <a:lumMod val="95000"/>
                    <a:lumOff val="5000"/>
                  </a:schemeClr>
                </a:solidFill>
              </a:rPr>
              <a:t>Released under the "attribution CC BY" creative commons license.</a:t>
            </a:r>
          </a:p>
        </p:txBody>
      </p:sp>
      <p:cxnSp>
        <p:nvCxnSpPr>
          <p:cNvPr id="11" name="Straight Connector 10"/>
          <p:cNvCxnSpPr/>
          <p:nvPr/>
        </p:nvCxnSpPr>
        <p:spPr>
          <a:xfrm>
            <a:off x="0" y="6453336"/>
            <a:ext cx="9144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17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OSX?</a:t>
            </a:r>
          </a:p>
        </p:txBody>
      </p:sp>
      <p:sp>
        <p:nvSpPr>
          <p:cNvPr id="3" name="Content Placeholder 2"/>
          <p:cNvSpPr>
            <a:spLocks noGrp="1"/>
          </p:cNvSpPr>
          <p:nvPr>
            <p:ph idx="1"/>
          </p:nvPr>
        </p:nvSpPr>
        <p:spPr>
          <a:xfrm>
            <a:off x="457200" y="1600200"/>
            <a:ext cx="8229600" cy="4997152"/>
          </a:xfrm>
        </p:spPr>
        <p:txBody>
          <a:bodyPr>
            <a:normAutofit/>
          </a:bodyPr>
          <a:lstStyle/>
          <a:p>
            <a:r>
              <a:rPr lang="en-GB" dirty="0" err="1"/>
              <a:t>OpenCL</a:t>
            </a:r>
            <a:r>
              <a:rPr lang="en-GB" dirty="0"/>
              <a:t> works out of the box!</a:t>
            </a:r>
          </a:p>
          <a:p>
            <a:endParaRPr lang="en-GB" dirty="0"/>
          </a:p>
          <a:p>
            <a:r>
              <a:rPr lang="en-GB" dirty="0"/>
              <a:t>Just compile your programs with</a:t>
            </a:r>
          </a:p>
          <a:p>
            <a:pPr lvl="1">
              <a:buNone/>
            </a:pPr>
            <a:r>
              <a:rPr lang="en-GB" dirty="0">
                <a:solidFill>
                  <a:schemeClr val="accent6">
                    <a:lumMod val="75000"/>
                  </a:schemeClr>
                </a:solidFill>
                <a:latin typeface="Courier New Bold"/>
                <a:cs typeface="Courier New Bold"/>
              </a:rPr>
              <a:t>-</a:t>
            </a:r>
            <a:r>
              <a:rPr lang="en-GB" b="1" dirty="0">
                <a:solidFill>
                  <a:schemeClr val="accent6">
                    <a:lumMod val="75000"/>
                  </a:schemeClr>
                </a:solidFill>
                <a:latin typeface="Courier New Bold"/>
                <a:cs typeface="Courier New Bold"/>
              </a:rPr>
              <a:t>framework OpenCL</a:t>
            </a:r>
          </a:p>
          <a:p>
            <a:pPr lvl="1">
              <a:buNone/>
            </a:pPr>
            <a:endParaRPr lang="en-GB" b="1" dirty="0">
              <a:solidFill>
                <a:schemeClr val="accent6">
                  <a:lumMod val="75000"/>
                </a:schemeClr>
              </a:solidFill>
              <a:latin typeface="Courier New Bold"/>
              <a:cs typeface="Courier New Bold"/>
            </a:endParaRPr>
          </a:p>
          <a:p>
            <a:r>
              <a:rPr lang="en-GB" dirty="0"/>
              <a:t>The </a:t>
            </a:r>
            <a:r>
              <a:rPr lang="en-GB" dirty="0" err="1"/>
              <a:t>Makefiles</a:t>
            </a:r>
            <a:r>
              <a:rPr lang="en-GB" dirty="0"/>
              <a:t> will use clang as the C compiler by default on Mac OS X</a:t>
            </a:r>
          </a:p>
          <a:p>
            <a:pPr lvl="1"/>
            <a:r>
              <a:rPr lang="en-GB" dirty="0"/>
              <a:t>Make sure you have the latest </a:t>
            </a:r>
            <a:r>
              <a:rPr lang="en-GB" dirty="0" err="1"/>
              <a:t>Xcode</a:t>
            </a:r>
            <a:r>
              <a:rPr lang="en-GB" dirty="0"/>
              <a:t> installed</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(2/2)</a:t>
            </a:r>
          </a:p>
        </p:txBody>
      </p:sp>
      <p:sp>
        <p:nvSpPr>
          <p:cNvPr id="11"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13" name="TextBox 12"/>
          <p:cNvSpPr txBox="1"/>
          <p:nvPr/>
        </p:nvSpPr>
        <p:spPr>
          <a:xfrm>
            <a:off x="539552" y="4797152"/>
            <a:ext cx="1656184" cy="707886"/>
          </a:xfrm>
          <a:prstGeom prst="rect">
            <a:avLst/>
          </a:prstGeom>
          <a:solidFill>
            <a:schemeClr val="bg1"/>
          </a:solidFill>
          <a:ln>
            <a:noFill/>
          </a:ln>
        </p:spPr>
        <p:txBody>
          <a:bodyPr wrap="square" rtlCol="0">
            <a:spAutoFit/>
          </a:bodyPr>
          <a:lstStyle/>
          <a:p>
            <a:endParaRPr lang="en-GB" sz="2000" b="1" dirty="0">
              <a:latin typeface="Courier New Bold"/>
            </a:endParaRPr>
          </a:p>
          <a:p>
            <a:endParaRPr lang="en-GB" sz="2000" b="1" dirty="0">
              <a:latin typeface="Courier New Bold"/>
            </a:endParaRPr>
          </a:p>
        </p:txBody>
      </p:sp>
      <p:sp>
        <p:nvSpPr>
          <p:cNvPr id="14" name="Rectangle 13"/>
          <p:cNvSpPr/>
          <p:nvPr/>
        </p:nvSpPr>
        <p:spPr>
          <a:xfrm>
            <a:off x="683568" y="2636912"/>
            <a:ext cx="4104456"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TextBox 5"/>
          <p:cNvSpPr txBox="1"/>
          <p:nvPr/>
        </p:nvSpPr>
        <p:spPr>
          <a:xfrm>
            <a:off x="4355976" y="5085184"/>
            <a:ext cx="3930606" cy="1323439"/>
          </a:xfrm>
          <a:prstGeom prst="rect">
            <a:avLst/>
          </a:prstGeom>
          <a:noFill/>
        </p:spPr>
        <p:txBody>
          <a:bodyPr wrap="square" rtlCol="0">
            <a:spAutoFit/>
          </a:bodyPr>
          <a:lstStyle/>
          <a:p>
            <a:r>
              <a:rPr lang="en-GB" sz="2000" b="1" dirty="0">
                <a:solidFill>
                  <a:schemeClr val="accent2"/>
                </a:solidFill>
                <a:latin typeface="+mj-lt"/>
              </a:rPr>
              <a:t>Unroll the two outermost loops, instead setting loop indices </a:t>
            </a:r>
            <a:r>
              <a:rPr lang="en-GB" sz="2000" b="1" dirty="0" err="1">
                <a:solidFill>
                  <a:schemeClr val="accent2"/>
                </a:solidFill>
                <a:latin typeface="+mj-lt"/>
              </a:rPr>
              <a:t>i</a:t>
            </a:r>
            <a:r>
              <a:rPr lang="en-GB" sz="2000" b="1" dirty="0">
                <a:solidFill>
                  <a:schemeClr val="accent2"/>
                </a:solidFill>
                <a:latin typeface="+mj-lt"/>
              </a:rPr>
              <a:t> and j to be the global ids in the x and y direction</a:t>
            </a:r>
          </a:p>
        </p:txBody>
      </p:sp>
    </p:spTree>
    <p:extLst>
      <p:ext uri="{BB962C8B-B14F-4D97-AF65-F5344CB8AC3E}">
        <p14:creationId xmlns:p14="http://schemas.microsoft.com/office/powerpoint/2010/main" val="83362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9"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dissolv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animBg="1"/>
      <p:bldP spid="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a:t>
            </a:r>
          </a:p>
        </p:txBody>
      </p:sp>
      <p:sp>
        <p:nvSpPr>
          <p:cNvPr id="5"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a:t>
            </a:r>
          </a:p>
        </p:txBody>
      </p:sp>
      <p:sp>
        <p:nvSpPr>
          <p:cNvPr id="4" name="TextBox 3"/>
          <p:cNvSpPr txBox="1"/>
          <p:nvPr/>
        </p:nvSpPr>
        <p:spPr>
          <a:xfrm>
            <a:off x="4355976" y="5085184"/>
            <a:ext cx="3930606" cy="400110"/>
          </a:xfrm>
          <a:prstGeom prst="rect">
            <a:avLst/>
          </a:prstGeom>
          <a:noFill/>
        </p:spPr>
        <p:txBody>
          <a:bodyPr wrap="square" rtlCol="0">
            <a:spAutoFit/>
          </a:bodyPr>
          <a:lstStyle/>
          <a:p>
            <a:r>
              <a:rPr lang="en-GB" sz="2000" b="1" dirty="0">
                <a:solidFill>
                  <a:schemeClr val="accent2"/>
                </a:solidFill>
                <a:latin typeface="+mj-lt"/>
              </a:rPr>
              <a:t>Tidy up a bit</a:t>
            </a:r>
          </a:p>
        </p:txBody>
      </p:sp>
    </p:spTree>
    <p:extLst>
      <p:ext uri="{BB962C8B-B14F-4D97-AF65-F5344CB8AC3E}">
        <p14:creationId xmlns:p14="http://schemas.microsoft.com/office/powerpoint/2010/main" val="136200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24434"/>
            <a:ext cx="3491880" cy="3744416"/>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p>
          <a:p>
            <a:pPr marL="0" indent="0">
              <a:buNone/>
            </a:pPr>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a:t>
            </a:r>
          </a:p>
          <a:p>
            <a:pPr marL="0" indent="0">
              <a:buNone/>
            </a:pPr>
            <a:r>
              <a:rPr lang="en-GB" sz="2000" b="1" dirty="0">
                <a:solidFill>
                  <a:schemeClr val="accent3"/>
                </a:solidFill>
                <a:latin typeface="Courier New Bold"/>
              </a:rPr>
              <a:t>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*C)</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 improved</a:t>
            </a:r>
          </a:p>
        </p:txBody>
      </p:sp>
      <p:sp>
        <p:nvSpPr>
          <p:cNvPr id="4" name="Content Placeholder 2"/>
          <p:cNvSpPr txBox="1">
            <a:spLocks/>
          </p:cNvSpPr>
          <p:nvPr/>
        </p:nvSpPr>
        <p:spPr>
          <a:xfrm>
            <a:off x="3563888" y="1883965"/>
            <a:ext cx="55801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b="1" dirty="0">
                <a:latin typeface="Courier New Bold"/>
              </a:rPr>
              <a:t>{</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j = </a:t>
            </a:r>
            <a:r>
              <a:rPr lang="en-GB" sz="2000" b="1" dirty="0" err="1">
                <a:solidFill>
                  <a:schemeClr val="tx2">
                    <a:lumMod val="75000"/>
                  </a:schemeClr>
                </a:solidFill>
                <a:latin typeface="Courier New Bold"/>
              </a:rPr>
              <a:t>get_global_id</a:t>
            </a:r>
            <a:r>
              <a:rPr lang="en-GB" sz="2000" b="1" dirty="0">
                <a:latin typeface="Courier New Bold"/>
              </a:rPr>
              <a:t>(1);</a:t>
            </a:r>
          </a:p>
          <a:p>
            <a:pPr marL="0" indent="0">
              <a:buFont typeface="Arial" pitchFamily="34" charse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Font typeface="Arial" pitchFamily="34" charse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 </a:t>
            </a:r>
          </a:p>
          <a:p>
            <a:pPr marL="0" indent="0">
              <a:buFont typeface="Arial" pitchFamily="34" charse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]*B[k*</a:t>
            </a:r>
            <a:r>
              <a:rPr lang="en-GB" sz="2000" b="1" dirty="0" err="1">
                <a:latin typeface="Courier New Bold"/>
              </a:rPr>
              <a:t>N+j</a:t>
            </a:r>
            <a:r>
              <a:rPr lang="en-GB" sz="2000" b="1" dirty="0">
                <a:latin typeface="Courier New Bold"/>
              </a:rPr>
              <a:t>];</a:t>
            </a:r>
          </a:p>
          <a:p>
            <a:pPr marL="0" indent="0">
              <a:buFont typeface="Arial" pitchFamily="34" charset="0"/>
              <a:buNone/>
            </a:pPr>
            <a:r>
              <a:rPr lang="en-GB" sz="2000" b="1" dirty="0">
                <a:latin typeface="Courier New Bold"/>
              </a:rPr>
              <a:t>  </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Font typeface="Arial" pitchFamily="34" charset="0"/>
              <a:buNone/>
            </a:pPr>
            <a:r>
              <a:rPr lang="en-GB" sz="2000" b="1" dirty="0">
                <a:latin typeface="Courier New Bold"/>
              </a:rPr>
              <a:t>}</a:t>
            </a:r>
          </a:p>
        </p:txBody>
      </p:sp>
      <p:sp>
        <p:nvSpPr>
          <p:cNvPr id="7" name="Rectangle 6"/>
          <p:cNvSpPr/>
          <p:nvPr/>
        </p:nvSpPr>
        <p:spPr>
          <a:xfrm>
            <a:off x="1187624" y="908720"/>
            <a:ext cx="7056784" cy="646331"/>
          </a:xfrm>
          <a:prstGeom prst="rect">
            <a:avLst/>
          </a:prstGeom>
        </p:spPr>
        <p:txBody>
          <a:bodyPr wrap="square">
            <a:spAutoFit/>
          </a:bodyPr>
          <a:lstStyle/>
          <a:p>
            <a:pPr algn="ctr"/>
            <a:r>
              <a:rPr lang="en-GB" dirty="0">
                <a:solidFill>
                  <a:schemeClr val="accent1"/>
                </a:solidFill>
                <a:latin typeface="+mj-lt"/>
              </a:rPr>
              <a:t>Rearrange and use a local scalar for intermediate C element values (a common optimization in matrix multiplication functions) </a:t>
            </a:r>
          </a:p>
        </p:txBody>
      </p:sp>
    </p:spTree>
    <p:extLst>
      <p:ext uri="{BB962C8B-B14F-4D97-AF65-F5344CB8AC3E}">
        <p14:creationId xmlns:p14="http://schemas.microsoft.com/office/powerpoint/2010/main" val="36208929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naive(</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naive</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3" name="Rectangle 22"/>
          <p:cNvSpPr/>
          <p:nvPr/>
        </p:nvSpPr>
        <p:spPr>
          <a:xfrm>
            <a:off x="35496" y="1138673"/>
            <a:ext cx="4502590"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13" name="Rectangle 12"/>
          <p:cNvSpPr/>
          <p:nvPr/>
        </p:nvSpPr>
        <p:spPr>
          <a:xfrm>
            <a:off x="4427984" y="1010325"/>
            <a:ext cx="4538086" cy="198662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5148064" y="1412776"/>
            <a:ext cx="2943699"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buffers and write A and B matrices to the device memory</a:t>
            </a:r>
          </a:p>
        </p:txBody>
      </p:sp>
      <p:sp>
        <p:nvSpPr>
          <p:cNvPr id="2" name="Title 1"/>
          <p:cNvSpPr>
            <a:spLocks noGrp="1"/>
          </p:cNvSpPr>
          <p:nvPr>
            <p:ph type="title"/>
          </p:nvPr>
        </p:nvSpPr>
        <p:spPr>
          <a:xfrm>
            <a:off x="228600" y="-39173"/>
            <a:ext cx="8648700" cy="617220"/>
          </a:xfrm>
        </p:spPr>
        <p:txBody>
          <a:bodyPr/>
          <a:lstStyle/>
          <a:p>
            <a:r>
              <a:rPr lang="en-US" sz="2800" dirty="0"/>
              <a:t>Matrix multiplication host program (C++ API)</a:t>
            </a:r>
          </a:p>
        </p:txBody>
      </p:sp>
      <p:sp>
        <p:nvSpPr>
          <p:cNvPr id="8" name="Rectangle 7"/>
          <p:cNvSpPr/>
          <p:nvPr/>
        </p:nvSpPr>
        <p:spPr>
          <a:xfrm>
            <a:off x="145955" y="1010324"/>
            <a:ext cx="4282029" cy="32827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322374" y="1988840"/>
            <a:ext cx="1740314"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Declare and initialize data</a:t>
            </a:r>
          </a:p>
        </p:txBody>
      </p:sp>
      <p:sp>
        <p:nvSpPr>
          <p:cNvPr id="11" name="Rectangle 10"/>
          <p:cNvSpPr/>
          <p:nvPr/>
        </p:nvSpPr>
        <p:spPr>
          <a:xfrm>
            <a:off x="139037" y="4293095"/>
            <a:ext cx="4288947" cy="19442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115616" y="4573577"/>
            <a:ext cx="2088232"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the platform and build program</a:t>
            </a:r>
          </a:p>
        </p:txBody>
      </p:sp>
      <p:sp>
        <p:nvSpPr>
          <p:cNvPr id="19" name="TextBox 18"/>
          <p:cNvSpPr txBox="1"/>
          <p:nvPr/>
        </p:nvSpPr>
        <p:spPr>
          <a:xfrm>
            <a:off x="1115616" y="6237312"/>
            <a:ext cx="6912768" cy="584776"/>
          </a:xfrm>
          <a:prstGeom prst="rect">
            <a:avLst/>
          </a:prstGeom>
          <a:solidFill>
            <a:srgbClr val="FFFFFF"/>
          </a:solidFill>
          <a:ln>
            <a:noFill/>
          </a:ln>
        </p:spPr>
        <p:txBody>
          <a:bodyPr wrap="square" rtlCol="0">
            <a:spAutoFit/>
          </a:bodyPr>
          <a:lstStyle/>
          <a:p>
            <a:pPr algn="ctr"/>
            <a:r>
              <a:rPr lang="en-US" sz="1600" b="1" dirty="0">
                <a:solidFill>
                  <a:schemeClr val="accent1"/>
                </a:solidFill>
                <a:latin typeface="+mj-lt"/>
              </a:rPr>
              <a:t>Note: To use the default context/queue/device, skip this section and remove the references to context, queue and device.</a:t>
            </a:r>
          </a:p>
        </p:txBody>
      </p:sp>
      <p:cxnSp>
        <p:nvCxnSpPr>
          <p:cNvPr id="20" name="Straight Arrow Connector 19"/>
          <p:cNvCxnSpPr/>
          <p:nvPr/>
        </p:nvCxnSpPr>
        <p:spPr>
          <a:xfrm flipH="1" flipV="1">
            <a:off x="899592" y="5953638"/>
            <a:ext cx="216024" cy="643714"/>
          </a:xfrm>
          <a:prstGeom prst="straightConnector1">
            <a:avLst/>
          </a:prstGeom>
          <a:ln w="57150" cmpd="sng">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27984" y="4221089"/>
            <a:ext cx="4538086" cy="2016224"/>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5292078" y="4809346"/>
            <a:ext cx="2436339" cy="707886"/>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Run the kernel and collect results</a:t>
            </a:r>
          </a:p>
        </p:txBody>
      </p:sp>
      <p:sp>
        <p:nvSpPr>
          <p:cNvPr id="15" name="Rectangle 14"/>
          <p:cNvSpPr/>
          <p:nvPr/>
        </p:nvSpPr>
        <p:spPr>
          <a:xfrm>
            <a:off x="4427984" y="2973142"/>
            <a:ext cx="4538086" cy="1224136"/>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4716016" y="3429000"/>
            <a:ext cx="3795241" cy="400110"/>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Create the kernel </a:t>
            </a:r>
            <a:r>
              <a:rPr lang="en-US" sz="2000" dirty="0" err="1">
                <a:solidFill>
                  <a:schemeClr val="tx1"/>
                </a:solidFill>
                <a:latin typeface="+mj-lt"/>
              </a:rPr>
              <a:t>functor</a:t>
            </a:r>
            <a:endParaRPr lang="en-US" sz="2000" dirty="0">
              <a:solidFill>
                <a:schemeClr val="tx1"/>
              </a:solidFill>
              <a:latin typeface="+mj-lt"/>
            </a:endParaRPr>
          </a:p>
        </p:txBody>
      </p:sp>
    </p:spTree>
    <p:extLst>
      <p:ext uri="{BB962C8B-B14F-4D97-AF65-F5344CB8AC3E}">
        <p14:creationId xmlns:p14="http://schemas.microsoft.com/office/powerpoint/2010/main" val="134702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8" grpId="0" animBg="1"/>
      <p:bldP spid="10" grpId="0" animBg="1"/>
      <p:bldP spid="11" grpId="0" animBg="1"/>
      <p:bldP spid="12" grpId="0" animBg="1"/>
      <p:bldP spid="19" grpId="0" animBg="1"/>
      <p:bldP spid="16" grpId="0" animBg="1"/>
      <p:bldP spid="18" grpId="0" animBg="1"/>
      <p:bldP spid="15" grpId="0" animBg="1"/>
      <p:bldP spid="1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482682589"/>
              </p:ext>
            </p:extLst>
          </p:nvPr>
        </p:nvGraphicFramePr>
        <p:xfrm>
          <a:off x="611560" y="2636912"/>
          <a:ext cx="7920879" cy="147320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MFLOPS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887.2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3,926.1</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3,720.9</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sp>
        <p:nvSpPr>
          <p:cNvPr id="6" name="TextBox 5"/>
          <p:cNvSpPr txBox="1"/>
          <p:nvPr/>
        </p:nvSpPr>
        <p:spPr>
          <a:xfrm>
            <a:off x="0" y="4644425"/>
            <a:ext cx="8892480" cy="646331"/>
          </a:xfrm>
          <a:prstGeom prst="rect">
            <a:avLst/>
          </a:prstGeom>
          <a:noFill/>
        </p:spPr>
        <p:txBody>
          <a:bodyPr wrap="square" rtlCol="0">
            <a:spAutoFit/>
          </a:bodyPr>
          <a:lstStyle/>
          <a:p>
            <a:r>
              <a:rPr lang="en-GB" dirty="0"/>
              <a:t>Device is Tesla® M2090 GPU from NVIDIA® with a max of 16 compute units, 512 PEs</a:t>
            </a:r>
          </a:p>
          <a:p>
            <a:r>
              <a:rPr lang="en-GB" dirty="0"/>
              <a:t>Device is Intel® Xeon® CPU, E5649 @ 2.53GHz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35358248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Matrix Multiplication</a:t>
            </a:r>
          </a:p>
        </p:txBody>
      </p:sp>
      <p:sp>
        <p:nvSpPr>
          <p:cNvPr id="8" name="Content Placeholder 7"/>
          <p:cNvSpPr>
            <a:spLocks noGrp="1"/>
          </p:cNvSpPr>
          <p:nvPr>
            <p:ph idx="1"/>
          </p:nvPr>
        </p:nvSpPr>
        <p:spPr>
          <a:xfrm>
            <a:off x="179512" y="1127502"/>
            <a:ext cx="8784976" cy="554185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write your first OpenCL kernel “from scratch”</a:t>
            </a:r>
          </a:p>
          <a:p>
            <a:pPr lvl="1">
              <a:lnSpc>
                <a:spcPct val="110000"/>
              </a:lnSpc>
            </a:pPr>
            <a:r>
              <a:rPr lang="en-GB" dirty="0"/>
              <a:t>To multiply a pair of matrices</a:t>
            </a:r>
          </a:p>
          <a:p>
            <a:pPr>
              <a:lnSpc>
                <a:spcPct val="110000"/>
              </a:lnSpc>
            </a:pPr>
            <a:r>
              <a:rPr lang="en-GB" dirty="0">
                <a:solidFill>
                  <a:schemeClr val="accent2"/>
                </a:solidFill>
              </a:rPr>
              <a:t>Procedure: </a:t>
            </a:r>
          </a:p>
          <a:p>
            <a:pPr lvl="1">
              <a:lnSpc>
                <a:spcPct val="110000"/>
              </a:lnSpc>
            </a:pPr>
            <a:r>
              <a:rPr lang="en-GB" dirty="0"/>
              <a:t>Start with the provided matrix multiplication OpenCL ‘serial’ host program including the function to generate matrices and test results</a:t>
            </a:r>
          </a:p>
          <a:p>
            <a:pPr lvl="1">
              <a:lnSpc>
                <a:spcPct val="110000"/>
              </a:lnSpc>
            </a:pPr>
            <a:r>
              <a:rPr lang="en-GB" dirty="0"/>
              <a:t>Create a kernel to do the multiplication using the provided stub</a:t>
            </a:r>
          </a:p>
          <a:p>
            <a:pPr lvl="1">
              <a:lnSpc>
                <a:spcPct val="110000"/>
              </a:lnSpc>
            </a:pPr>
            <a:r>
              <a:rPr lang="en-GB" dirty="0"/>
              <a:t>Verify the results</a:t>
            </a:r>
          </a:p>
          <a:p>
            <a:pPr>
              <a:lnSpc>
                <a:spcPct val="110000"/>
              </a:lnSpc>
            </a:pPr>
            <a:r>
              <a:rPr lang="en-GB" dirty="0">
                <a:solidFill>
                  <a:schemeClr val="accent2"/>
                </a:solidFill>
              </a:rPr>
              <a:t>Expected output:</a:t>
            </a:r>
          </a:p>
          <a:p>
            <a:pPr lvl="1">
              <a:lnSpc>
                <a:spcPct val="110000"/>
              </a:lnSpc>
            </a:pPr>
            <a:r>
              <a:rPr lang="en-GB" dirty="0"/>
              <a:t>A message to standard output verifying that the matrix multiply results are correct</a:t>
            </a:r>
          </a:p>
          <a:p>
            <a:pPr lvl="1">
              <a:lnSpc>
                <a:spcPct val="110000"/>
              </a:lnSpc>
            </a:pPr>
            <a:r>
              <a:rPr lang="en-GB" dirty="0"/>
              <a:t>Report the runtime and the MFLOPS</a:t>
            </a:r>
          </a:p>
        </p:txBody>
      </p:sp>
    </p:spTree>
    <p:extLst>
      <p:ext uri="{BB962C8B-B14F-4D97-AF65-F5344CB8AC3E}">
        <p14:creationId xmlns:p14="http://schemas.microsoft.com/office/powerpoint/2010/main" val="3988259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Understanding the OpenCL memory hierarchy</a:t>
            </a:r>
            <a:br>
              <a:rPr lang="en-GB" dirty="0"/>
            </a:br>
            <a:endParaRPr lang="en-GB" dirty="0"/>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5024395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0264"/>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79512" y="836712"/>
            <a:ext cx="8784976" cy="3024336"/>
          </a:xfrm>
        </p:spPr>
        <p:txBody>
          <a:bodyPr>
            <a:noAutofit/>
          </a:bodyPr>
          <a:lstStyle/>
          <a:p>
            <a:r>
              <a:rPr lang="en-GB" sz="2400" dirty="0"/>
              <a:t>MM cost determined by FLOPS and memory movement:</a:t>
            </a:r>
          </a:p>
          <a:p>
            <a:pPr lvl="1"/>
            <a:r>
              <a:rPr lang="en-GB" sz="2400" dirty="0"/>
              <a:t>2*n</a:t>
            </a:r>
            <a:r>
              <a:rPr lang="en-GB" sz="2400" baseline="30000" dirty="0"/>
              <a:t>3</a:t>
            </a:r>
            <a:r>
              <a:rPr lang="en-GB" sz="2400" dirty="0"/>
              <a:t> = O(n</a:t>
            </a:r>
            <a:r>
              <a:rPr lang="en-GB" sz="2400" baseline="30000" dirty="0"/>
              <a:t>3</a:t>
            </a:r>
            <a:r>
              <a:rPr lang="en-GB" sz="2400" dirty="0"/>
              <a:t>) FLOPS</a:t>
            </a:r>
          </a:p>
          <a:p>
            <a:pPr lvl="1"/>
            <a:r>
              <a:rPr lang="en-GB" sz="2400" dirty="0"/>
              <a:t>Operates on 3*n</a:t>
            </a:r>
            <a:r>
              <a:rPr lang="en-GB" sz="2400" baseline="30000" dirty="0"/>
              <a:t>2</a:t>
            </a:r>
            <a:r>
              <a:rPr lang="en-GB" sz="2400" dirty="0"/>
              <a:t> = O(n</a:t>
            </a:r>
            <a:r>
              <a:rPr lang="en-GB" sz="2400" baseline="30000" dirty="0"/>
              <a:t>2</a:t>
            </a:r>
            <a:r>
              <a:rPr lang="en-GB" sz="2400" dirty="0"/>
              <a:t>) numbers</a:t>
            </a:r>
          </a:p>
          <a:p>
            <a:r>
              <a:rPr lang="en-GB" sz="2400" dirty="0"/>
              <a:t>To optimize matrix multiplication, we must ensure that for every memory access we execute as many FLOPS as possible.</a:t>
            </a:r>
          </a:p>
          <a:p>
            <a:r>
              <a:rPr lang="en-GB" sz="2400" dirty="0"/>
              <a:t>Outer product algorithms are faster, but for pedagogical reasons, let’s stick to the simple dot-product algorithm.</a:t>
            </a:r>
          </a:p>
          <a:p>
            <a:endParaRPr lang="en-GB" sz="2400" dirty="0"/>
          </a:p>
          <a:p>
            <a:endParaRPr lang="en-GB" sz="2400" dirty="0"/>
          </a:p>
          <a:p>
            <a:endParaRPr lang="en-GB" sz="2400" dirty="0"/>
          </a:p>
        </p:txBody>
      </p:sp>
      <p:sp>
        <p:nvSpPr>
          <p:cNvPr id="6" name="TextBox 5"/>
          <p:cNvSpPr txBox="1"/>
          <p:nvPr/>
        </p:nvSpPr>
        <p:spPr>
          <a:xfrm>
            <a:off x="179512" y="5949280"/>
            <a:ext cx="8856984" cy="1200329"/>
          </a:xfrm>
          <a:prstGeom prst="rect">
            <a:avLst/>
          </a:prstGeom>
          <a:noFill/>
        </p:spPr>
        <p:txBody>
          <a:bodyPr wrap="square" rtlCol="0">
            <a:spAutoFit/>
          </a:bodyPr>
          <a:lstStyle/>
          <a:p>
            <a:pPr marL="285750" indent="-285750">
              <a:buFont typeface="Arial" pitchFamily="34" charset="0"/>
              <a:buChar char="•"/>
            </a:pPr>
            <a:r>
              <a:rPr lang="en-GB" sz="2400" dirty="0"/>
              <a:t>We will work with work-item/work-group sizes and the memory model to optimize matrix multiplication</a:t>
            </a:r>
          </a:p>
          <a:p>
            <a:endParaRPr lang="en-GB" sz="2400" dirty="0"/>
          </a:p>
        </p:txBody>
      </p:sp>
      <p:sp>
        <p:nvSpPr>
          <p:cNvPr id="8" name="Rectangle 5"/>
          <p:cNvSpPr>
            <a:spLocks noChangeArrowheads="1"/>
          </p:cNvSpPr>
          <p:nvPr/>
        </p:nvSpPr>
        <p:spPr bwMode="auto">
          <a:xfrm>
            <a:off x="40679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382591"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1965417"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0" name="Rectangle 17"/>
          <p:cNvSpPr>
            <a:spLocks noChangeArrowheads="1"/>
          </p:cNvSpPr>
          <p:nvPr/>
        </p:nvSpPr>
        <p:spPr bwMode="auto">
          <a:xfrm>
            <a:off x="2422617" y="4743831"/>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151155"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480240"/>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dirty="0">
                <a:latin typeface="+mj-lt"/>
                <a:ea typeface="ヒラギノ角ゴ ProN W3" charset="-128"/>
                <a:cs typeface="Arial"/>
                <a:sym typeface="Myriad Set Text" charset="0"/>
              </a:rPr>
              <a:t>Dot product of a row of A and a column of B for each element of C</a:t>
            </a:r>
          </a:p>
        </p:txBody>
      </p:sp>
    </p:spTree>
    <p:extLst>
      <p:ext uri="{BB962C8B-B14F-4D97-AF65-F5344CB8AC3E}">
        <p14:creationId xmlns:p14="http://schemas.microsoft.com/office/powerpoint/2010/main" val="33788175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prstClr val="black"/>
                </a:solidFill>
              </a:rPr>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Tree>
    <p:extLst>
      <p:ext uri="{BB962C8B-B14F-4D97-AF65-F5344CB8AC3E}">
        <p14:creationId xmlns:p14="http://schemas.microsoft.com/office/powerpoint/2010/main" val="28384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dirty="0">
                <a:solidFill>
                  <a:schemeClr val="accent1"/>
                </a:solidFill>
              </a:rPr>
              <a:t>Private Memory</a:t>
            </a:r>
          </a:p>
          <a:p>
            <a:pPr lvl="1"/>
            <a:r>
              <a:rPr lang="en-GB" dirty="0"/>
              <a:t>Per work-item</a:t>
            </a:r>
          </a:p>
          <a:p>
            <a:r>
              <a:rPr lang="en-GB" dirty="0">
                <a:solidFill>
                  <a:schemeClr val="accent3"/>
                </a:solidFill>
              </a:rPr>
              <a:t>Local Memory</a:t>
            </a:r>
          </a:p>
          <a:p>
            <a:pPr lvl="1"/>
            <a:r>
              <a:rPr lang="en-GB" dirty="0"/>
              <a:t>Shared within a</a:t>
            </a:r>
          </a:p>
          <a:p>
            <a:pPr marL="457200" lvl="1" indent="0">
              <a:buNone/>
            </a:pPr>
            <a:r>
              <a:rPr lang="en-GB" dirty="0"/>
              <a:t>	work-group</a:t>
            </a:r>
          </a:p>
          <a:p>
            <a:r>
              <a:rPr lang="en-GB" dirty="0">
                <a:solidFill>
                  <a:schemeClr val="accent6"/>
                </a:solidFill>
              </a:rPr>
              <a:t>Global / Constant Memory</a:t>
            </a:r>
          </a:p>
          <a:p>
            <a:pPr lvl="1"/>
            <a:r>
              <a:rPr lang="en-GB" dirty="0"/>
              <a:t>Visible to all</a:t>
            </a:r>
          </a:p>
          <a:p>
            <a:pPr marL="457200" lvl="1" indent="0">
              <a:buNone/>
            </a:pPr>
            <a:r>
              <a:rPr lang="en-GB" dirty="0"/>
              <a:t>	work-groups</a:t>
            </a:r>
          </a:p>
          <a:p>
            <a:r>
              <a:rPr lang="en-GB"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solidFill>
                  <a:prstClr val="black"/>
                </a:solidFill>
              </a:rPr>
              <a:t>Memory management is </a:t>
            </a:r>
            <a:r>
              <a:rPr lang="en-GB" sz="2800" b="1" dirty="0">
                <a:solidFill>
                  <a:srgbClr val="C0504D"/>
                </a:solidFill>
              </a:rPr>
              <a:t>explicit</a:t>
            </a:r>
            <a:r>
              <a:rPr lang="en-GB" sz="2800" dirty="0">
                <a:solidFill>
                  <a:prstClr val="black"/>
                </a:solidFill>
              </a:rPr>
              <a:t>: </a:t>
            </a:r>
            <a:br>
              <a:rPr lang="en-GB" sz="2800" dirty="0">
                <a:solidFill>
                  <a:prstClr val="black"/>
                </a:solidFill>
              </a:rPr>
            </a:br>
            <a:r>
              <a:rPr lang="en-GB" sz="2800" dirty="0">
                <a:solidFill>
                  <a:prstClr val="black"/>
                </a:solidFill>
              </a:rPr>
              <a:t>You are responsible for moving data from</a:t>
            </a:r>
          </a:p>
          <a:p>
            <a:r>
              <a:rPr lang="en-GB" sz="2800" dirty="0">
                <a:solidFill>
                  <a:prstClr val="black"/>
                </a:solidFill>
              </a:rPr>
              <a:t>	host → global → local </a:t>
            </a:r>
            <a:r>
              <a:rPr lang="en-GB" sz="2800" i="1" dirty="0">
                <a:solidFill>
                  <a:prstClr val="black"/>
                </a:solidFill>
              </a:rPr>
              <a:t>and</a:t>
            </a:r>
            <a:r>
              <a:rPr lang="en-GB" sz="2800" dirty="0">
                <a:solidFill>
                  <a:prstClr val="black"/>
                </a:solidFill>
              </a:rPr>
              <a:t> back</a:t>
            </a:r>
          </a:p>
        </p:txBody>
      </p:sp>
    </p:spTree>
    <p:extLst>
      <p:ext uri="{BB962C8B-B14F-4D97-AF65-F5344CB8AC3E}">
        <p14:creationId xmlns:p14="http://schemas.microsoft.com/office/powerpoint/2010/main" val="3509842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Some notes on setting up </a:t>
            </a:r>
            <a:r>
              <a:rPr lang="en-GB" dirty="0" err="1"/>
              <a:t>OpenCL</a:t>
            </a:r>
            <a:endParaRPr lang="en-GB" dirty="0"/>
          </a:p>
        </p:txBody>
      </p:sp>
      <p:sp>
        <p:nvSpPr>
          <p:cNvPr id="5" name="Content Placeholder 4"/>
          <p:cNvSpPr>
            <a:spLocks noGrp="1"/>
          </p:cNvSpPr>
          <p:nvPr>
            <p:ph idx="1"/>
          </p:nvPr>
        </p:nvSpPr>
        <p:spPr>
          <a:xfrm>
            <a:off x="179512" y="1600200"/>
            <a:ext cx="8856984" cy="4853136"/>
          </a:xfrm>
        </p:spPr>
        <p:txBody>
          <a:bodyPr>
            <a:normAutofit lnSpcReduction="10000"/>
          </a:bodyPr>
          <a:lstStyle/>
          <a:p>
            <a:r>
              <a:rPr lang="en-GB" dirty="0"/>
              <a:t>We will provide access to a machine with OpenCL implementations already installed</a:t>
            </a:r>
          </a:p>
          <a:p>
            <a:r>
              <a:rPr lang="en-GB" dirty="0"/>
              <a:t>We also provide some instructions for setting up OpenCL on your machine for a variety of major platforms and device types</a:t>
            </a:r>
          </a:p>
          <a:p>
            <a:pPr lvl="1"/>
            <a:r>
              <a:rPr lang="en-GB" dirty="0"/>
              <a:t>AMD CPU, GPU and APU</a:t>
            </a:r>
          </a:p>
          <a:p>
            <a:pPr lvl="1"/>
            <a:r>
              <a:rPr lang="en-GB" dirty="0"/>
              <a:t>Intel CPU</a:t>
            </a:r>
          </a:p>
          <a:p>
            <a:pPr lvl="1"/>
            <a:r>
              <a:rPr lang="en-GB" dirty="0"/>
              <a:t>NVIDIA GPU</a:t>
            </a:r>
          </a:p>
          <a:p>
            <a:r>
              <a:rPr lang="en-GB" dirty="0"/>
              <a:t>For the Linux setup slides we assume you are running 64-bit Ubuntu 12.04 LTS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5112568" cy="4464495"/>
          </a:xfrm>
        </p:spPr>
        <p:txBody>
          <a:bodyPr>
            <a:normAutofit fontScale="85000" lnSpcReduction="20000"/>
          </a:bodyPr>
          <a:lstStyle/>
          <a:p>
            <a:r>
              <a:rPr lang="en-GB" dirty="0">
                <a:solidFill>
                  <a:schemeClr val="accent1"/>
                </a:solidFill>
              </a:rPr>
              <a:t>Private Memory</a:t>
            </a:r>
          </a:p>
          <a:p>
            <a:pPr lvl="1"/>
            <a:r>
              <a:rPr lang="en-GB" dirty="0"/>
              <a:t>Fastest &amp; smallest: O(10) words/WI</a:t>
            </a:r>
          </a:p>
          <a:p>
            <a:r>
              <a:rPr lang="en-GB" dirty="0">
                <a:solidFill>
                  <a:schemeClr val="accent3"/>
                </a:solidFill>
              </a:rPr>
              <a:t>Local Memory</a:t>
            </a:r>
          </a:p>
          <a:p>
            <a:pPr lvl="1"/>
            <a:r>
              <a:rPr lang="en-GB" dirty="0"/>
              <a:t>Shared by all WI’s in a work-group</a:t>
            </a:r>
          </a:p>
          <a:p>
            <a:pPr lvl="1"/>
            <a:r>
              <a:rPr lang="en-GB" dirty="0"/>
              <a:t>But not shared between work-groups!</a:t>
            </a:r>
          </a:p>
          <a:p>
            <a:pPr lvl="1"/>
            <a:r>
              <a:rPr lang="en-GB" dirty="0"/>
              <a:t>O(1-10) </a:t>
            </a:r>
            <a:r>
              <a:rPr lang="en-GB" dirty="0" err="1"/>
              <a:t>KBytes</a:t>
            </a:r>
            <a:r>
              <a:rPr lang="en-GB" dirty="0"/>
              <a:t> per work-group</a:t>
            </a:r>
          </a:p>
          <a:p>
            <a:r>
              <a:rPr lang="en-GB" dirty="0">
                <a:solidFill>
                  <a:schemeClr val="accent6"/>
                </a:solidFill>
              </a:rPr>
              <a:t>Global / Constant Memory</a:t>
            </a:r>
          </a:p>
          <a:p>
            <a:pPr lvl="1"/>
            <a:r>
              <a:rPr lang="en-GB" dirty="0"/>
              <a:t>O(1-10) </a:t>
            </a:r>
            <a:r>
              <a:rPr lang="en-GB" dirty="0" err="1"/>
              <a:t>GBytes</a:t>
            </a:r>
            <a:r>
              <a:rPr lang="en-GB" dirty="0"/>
              <a:t> of Global memory</a:t>
            </a:r>
          </a:p>
          <a:p>
            <a:pPr lvl="1"/>
            <a:r>
              <a:rPr lang="en-GB" dirty="0"/>
              <a:t>O(10-100) </a:t>
            </a:r>
            <a:r>
              <a:rPr lang="en-GB" dirty="0" err="1"/>
              <a:t>KBytes</a:t>
            </a:r>
            <a:r>
              <a:rPr lang="en-GB" dirty="0"/>
              <a:t> of Constant memory</a:t>
            </a:r>
          </a:p>
          <a:p>
            <a:r>
              <a:rPr lang="en-GB" dirty="0">
                <a:solidFill>
                  <a:schemeClr val="accent2"/>
                </a:solidFill>
              </a:rPr>
              <a:t>Host memory</a:t>
            </a:r>
          </a:p>
          <a:p>
            <a:pPr lvl="1"/>
            <a:r>
              <a:rPr lang="en-GB" dirty="0"/>
              <a:t>On the CPU - </a:t>
            </a:r>
            <a:r>
              <a:rPr lang="en-GB" dirty="0" err="1"/>
              <a:t>GBytes</a:t>
            </a:r>
            <a:endParaRPr lang="en-GB" dirty="0"/>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004048" y="1916832"/>
            <a:ext cx="4024391" cy="303257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t>Memory management is </a:t>
            </a:r>
            <a:r>
              <a:rPr lang="en-GB" sz="2800" b="1" dirty="0">
                <a:solidFill>
                  <a:schemeClr val="accent2"/>
                </a:solidFill>
              </a:rPr>
              <a:t>explicit</a:t>
            </a:r>
            <a:r>
              <a:rPr lang="en-GB" sz="2800" dirty="0"/>
              <a:t>: </a:t>
            </a:r>
            <a:br>
              <a:rPr lang="en-GB" sz="2800" dirty="0"/>
            </a:br>
            <a:r>
              <a:rPr lang="en-GB" sz="2800" dirty="0"/>
              <a:t>O(1-10) </a:t>
            </a:r>
            <a:r>
              <a:rPr lang="en-GB" sz="2800" dirty="0" err="1"/>
              <a:t>GBytes</a:t>
            </a:r>
            <a:r>
              <a:rPr lang="en-GB" sz="2800" dirty="0"/>
              <a:t>/s bandwidth to discrete GPUs for</a:t>
            </a:r>
          </a:p>
          <a:p>
            <a:r>
              <a:rPr lang="en-GB" sz="2800" dirty="0"/>
              <a:t>      Host &lt;-&gt; Global transfers</a:t>
            </a:r>
          </a:p>
        </p:txBody>
      </p:sp>
    </p:spTree>
    <p:extLst>
      <p:ext uri="{BB962C8B-B14F-4D97-AF65-F5344CB8AC3E}">
        <p14:creationId xmlns:p14="http://schemas.microsoft.com/office/powerpoint/2010/main" val="29313975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Private Memory</a:t>
            </a:r>
          </a:p>
        </p:txBody>
      </p:sp>
      <p:sp>
        <p:nvSpPr>
          <p:cNvPr id="6" name="Content Placeholder 5"/>
          <p:cNvSpPr>
            <a:spLocks noGrp="1"/>
          </p:cNvSpPr>
          <p:nvPr>
            <p:ph idx="1"/>
          </p:nvPr>
        </p:nvSpPr>
        <p:spPr/>
        <p:txBody>
          <a:bodyPr>
            <a:normAutofit fontScale="85000" lnSpcReduction="10000"/>
          </a:bodyPr>
          <a:lstStyle/>
          <a:p>
            <a:r>
              <a:rPr lang="en-GB" dirty="0"/>
              <a:t>Managing the memory hierarchy is one of </a:t>
            </a:r>
            <a:r>
              <a:rPr lang="en-GB" sz="3300" b="1" i="1" u="sng" dirty="0">
                <a:solidFill>
                  <a:schemeClr val="accent2"/>
                </a:solidFill>
              </a:rPr>
              <a:t>the</a:t>
            </a:r>
            <a:r>
              <a:rPr lang="en-GB" sz="3300" dirty="0"/>
              <a:t> </a:t>
            </a:r>
            <a:r>
              <a:rPr lang="en-GB" dirty="0"/>
              <a:t>most important things to get right to achieve good performance</a:t>
            </a:r>
          </a:p>
          <a:p>
            <a:endParaRPr lang="en-GB" dirty="0"/>
          </a:p>
          <a:p>
            <a:r>
              <a:rPr lang="en-GB" dirty="0"/>
              <a:t>Private Memory:</a:t>
            </a:r>
          </a:p>
          <a:p>
            <a:pPr lvl="1"/>
            <a:r>
              <a:rPr lang="en-GB" dirty="0"/>
              <a:t>A </a:t>
            </a:r>
            <a:r>
              <a:rPr lang="en-GB" b="1" dirty="0">
                <a:solidFill>
                  <a:schemeClr val="accent1"/>
                </a:solidFill>
              </a:rPr>
              <a:t>very scarce </a:t>
            </a:r>
            <a:r>
              <a:rPr lang="en-GB" dirty="0"/>
              <a:t>resource, only a few tens of 32-bit words per work-item at most</a:t>
            </a:r>
          </a:p>
          <a:p>
            <a:pPr lvl="1"/>
            <a:r>
              <a:rPr lang="en-GB" dirty="0"/>
              <a:t>If you use </a:t>
            </a:r>
            <a:r>
              <a:rPr lang="en-GB" dirty="0">
                <a:solidFill>
                  <a:schemeClr val="accent2"/>
                </a:solidFill>
              </a:rPr>
              <a:t>too much</a:t>
            </a:r>
            <a:r>
              <a:rPr lang="en-GB" dirty="0"/>
              <a:t> it </a:t>
            </a:r>
            <a:r>
              <a:rPr lang="en-GB" dirty="0">
                <a:solidFill>
                  <a:schemeClr val="accent2"/>
                </a:solidFill>
              </a:rPr>
              <a:t>spills to global memory </a:t>
            </a:r>
            <a:r>
              <a:rPr lang="en-GB" dirty="0"/>
              <a:t>or </a:t>
            </a:r>
            <a:r>
              <a:rPr lang="en-GB" dirty="0">
                <a:solidFill>
                  <a:schemeClr val="accent2"/>
                </a:solidFill>
              </a:rPr>
              <a:t>reduces the number of Work-Items </a:t>
            </a:r>
            <a:r>
              <a:rPr lang="en-GB" dirty="0"/>
              <a:t>that can be run at the same time, potentially harming performance*</a:t>
            </a:r>
          </a:p>
          <a:p>
            <a:pPr lvl="1"/>
            <a:r>
              <a:rPr lang="en-GB" dirty="0"/>
              <a:t>Think of these like registers on the CPU</a:t>
            </a:r>
          </a:p>
        </p:txBody>
      </p:sp>
      <p:sp>
        <p:nvSpPr>
          <p:cNvPr id="2" name="TextBox 1"/>
          <p:cNvSpPr txBox="1"/>
          <p:nvPr/>
        </p:nvSpPr>
        <p:spPr>
          <a:xfrm>
            <a:off x="3491880" y="6479889"/>
            <a:ext cx="2467743" cy="369332"/>
          </a:xfrm>
          <a:prstGeom prst="rect">
            <a:avLst/>
          </a:prstGeom>
          <a:noFill/>
        </p:spPr>
        <p:txBody>
          <a:bodyPr wrap="none" rtlCol="0">
            <a:spAutoFit/>
          </a:bodyPr>
          <a:lstStyle/>
          <a:p>
            <a:r>
              <a:rPr lang="en-GB" dirty="0"/>
              <a:t>* Occupancy on a GPU</a:t>
            </a:r>
          </a:p>
        </p:txBody>
      </p:sp>
    </p:spTree>
    <p:extLst>
      <p:ext uri="{BB962C8B-B14F-4D97-AF65-F5344CB8AC3E}">
        <p14:creationId xmlns:p14="http://schemas.microsoft.com/office/powerpoint/2010/main" val="12635799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fontScale="77500" lnSpcReduction="20000"/>
          </a:bodyPr>
          <a:lstStyle/>
          <a:p>
            <a:pPr>
              <a:lnSpc>
                <a:spcPct val="110000"/>
              </a:lnSpc>
            </a:pPr>
            <a:r>
              <a:rPr lang="en-GB" dirty="0"/>
              <a:t>Tens of </a:t>
            </a:r>
            <a:r>
              <a:rPr lang="en-GB" dirty="0" err="1"/>
              <a:t>KBytes</a:t>
            </a:r>
            <a:r>
              <a:rPr lang="en-GB" dirty="0"/>
              <a:t> per Compute Unit</a:t>
            </a:r>
          </a:p>
          <a:p>
            <a:pPr lvl="1">
              <a:lnSpc>
                <a:spcPct val="110000"/>
              </a:lnSpc>
            </a:pPr>
            <a:r>
              <a:rPr lang="en-GB" dirty="0"/>
              <a:t>As multiple Work-Groups will be running on each CU, this means only a fraction of the total Local Memory size is available to each Work-Group</a:t>
            </a:r>
          </a:p>
          <a:p>
            <a:pPr>
              <a:lnSpc>
                <a:spcPct val="110000"/>
              </a:lnSpc>
            </a:pPr>
            <a:r>
              <a:rPr lang="en-GB" dirty="0"/>
              <a:t>Assume O(1-10) </a:t>
            </a:r>
            <a:r>
              <a:rPr lang="en-GB" dirty="0" err="1"/>
              <a:t>KBytes</a:t>
            </a:r>
            <a:r>
              <a:rPr lang="en-GB" dirty="0"/>
              <a:t> of Local Memory per Work-Group</a:t>
            </a:r>
          </a:p>
          <a:p>
            <a:pPr lvl="1">
              <a:lnSpc>
                <a:spcPct val="110000"/>
              </a:lnSpc>
            </a:pPr>
            <a:r>
              <a:rPr lang="en-GB" dirty="0"/>
              <a:t>Your kernels are responsible for transferring data between Local and Global/Constant memories … there are optimized library functions to help</a:t>
            </a:r>
          </a:p>
          <a:p>
            <a:pPr lvl="1">
              <a:lnSpc>
                <a:spcPct val="110000"/>
              </a:lnSpc>
            </a:pPr>
            <a:r>
              <a:rPr lang="en-GB" dirty="0"/>
              <a:t>E.g. </a:t>
            </a:r>
            <a:r>
              <a:rPr lang="en-GB" dirty="0" err="1">
                <a:solidFill>
                  <a:schemeClr val="tx2">
                    <a:lumMod val="75000"/>
                  </a:schemeClr>
                </a:solidFill>
              </a:rPr>
              <a:t>async_work_group_copy</a:t>
            </a:r>
            <a:r>
              <a:rPr lang="en-GB" dirty="0"/>
              <a:t>(), </a:t>
            </a:r>
            <a:r>
              <a:rPr lang="en-GB" dirty="0" err="1">
                <a:solidFill>
                  <a:schemeClr val="tx2">
                    <a:lumMod val="75000"/>
                  </a:schemeClr>
                </a:solidFill>
              </a:rPr>
              <a:t>async_work_group_strided_copy</a:t>
            </a:r>
            <a:r>
              <a:rPr lang="en-GB" dirty="0"/>
              <a:t>(), …</a:t>
            </a:r>
          </a:p>
          <a:p>
            <a:pPr>
              <a:lnSpc>
                <a:spcPct val="110000"/>
              </a:lnSpc>
            </a:pPr>
            <a:r>
              <a:rPr lang="en-GB" dirty="0"/>
              <a:t>Use Local Memory to hold data that can be </a:t>
            </a:r>
            <a:r>
              <a:rPr lang="en-GB" dirty="0">
                <a:solidFill>
                  <a:schemeClr val="accent6"/>
                </a:solidFill>
              </a:rPr>
              <a:t>reused by all the work-items </a:t>
            </a:r>
            <a:r>
              <a:rPr lang="en-GB" dirty="0"/>
              <a:t>in a work-group</a:t>
            </a:r>
          </a:p>
          <a:p>
            <a:pPr>
              <a:lnSpc>
                <a:spcPct val="110000"/>
              </a:lnSpc>
            </a:pPr>
            <a:r>
              <a:rPr lang="en-GB" dirty="0"/>
              <a:t>Access patterns to Local Memory affect performance in a similar way to accessing Global Memory</a:t>
            </a:r>
          </a:p>
          <a:p>
            <a:pPr lvl="1">
              <a:lnSpc>
                <a:spcPct val="110000"/>
              </a:lnSpc>
            </a:pPr>
            <a:r>
              <a:rPr lang="en-GB" dirty="0"/>
              <a:t>Have to think about things like coalescence &amp; bank conflicts</a:t>
            </a:r>
          </a:p>
        </p:txBody>
      </p:sp>
      <p:sp>
        <p:nvSpPr>
          <p:cNvPr id="4" name="TextBox 3"/>
          <p:cNvSpPr txBox="1"/>
          <p:nvPr/>
        </p:nvSpPr>
        <p:spPr>
          <a:xfrm>
            <a:off x="5334247" y="6488668"/>
            <a:ext cx="3787896" cy="369332"/>
          </a:xfrm>
          <a:prstGeom prst="rect">
            <a:avLst/>
          </a:prstGeom>
          <a:noFill/>
        </p:spPr>
        <p:txBody>
          <a:bodyPr wrap="none" rtlCol="0">
            <a:spAutoFit/>
          </a:bodyPr>
          <a:lstStyle/>
          <a:p>
            <a:r>
              <a:rPr lang="en-GB" dirty="0"/>
              <a:t>* Typical figures for a discrete GPU</a:t>
            </a:r>
          </a:p>
        </p:txBody>
      </p:sp>
    </p:spTree>
    <p:extLst>
      <p:ext uri="{BB962C8B-B14F-4D97-AF65-F5344CB8AC3E}">
        <p14:creationId xmlns:p14="http://schemas.microsoft.com/office/powerpoint/2010/main" val="18310384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a:bodyPr>
          <a:lstStyle/>
          <a:p>
            <a:r>
              <a:rPr lang="en-GB" dirty="0">
                <a:solidFill>
                  <a:schemeClr val="accent2"/>
                </a:solidFill>
              </a:rPr>
              <a:t>Local Memory </a:t>
            </a:r>
            <a:r>
              <a:rPr lang="en-GB" dirty="0"/>
              <a:t>doesn’t always help…</a:t>
            </a:r>
          </a:p>
          <a:p>
            <a:pPr lvl="1"/>
            <a:r>
              <a:rPr lang="en-GB" dirty="0"/>
              <a:t>CPUs don’t have special hardware for it</a:t>
            </a:r>
          </a:p>
          <a:p>
            <a:pPr lvl="1"/>
            <a:r>
              <a:rPr lang="en-GB" dirty="0"/>
              <a:t>This can mean excessive use of Local Memory might slow down kernels on CPUs</a:t>
            </a:r>
          </a:p>
          <a:p>
            <a:pPr lvl="1"/>
            <a:r>
              <a:rPr lang="en-GB" dirty="0"/>
              <a:t>GPUs now have effective on-chip caches which can provide much of the benefit of Local Memory but without programmer intervention</a:t>
            </a:r>
          </a:p>
          <a:p>
            <a:pPr lvl="1"/>
            <a:r>
              <a:rPr lang="en-GB" dirty="0"/>
              <a:t>So, your mileage may vary!</a:t>
            </a:r>
          </a:p>
        </p:txBody>
      </p:sp>
    </p:spTree>
    <p:extLst>
      <p:ext uri="{BB962C8B-B14F-4D97-AF65-F5344CB8AC3E}">
        <p14:creationId xmlns:p14="http://schemas.microsoft.com/office/powerpoint/2010/main" val="1579869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Tree>
    <p:extLst>
      <p:ext uri="{BB962C8B-B14F-4D97-AF65-F5344CB8AC3E}">
        <p14:creationId xmlns:p14="http://schemas.microsoft.com/office/powerpoint/2010/main" val="22660705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Memory Consistency</a:t>
            </a:r>
          </a:p>
        </p:txBody>
      </p:sp>
      <p:sp>
        <p:nvSpPr>
          <p:cNvPr id="3" name="Content Placeholder 2"/>
          <p:cNvSpPr>
            <a:spLocks noGrp="1"/>
          </p:cNvSpPr>
          <p:nvPr>
            <p:ph idx="1"/>
          </p:nvPr>
        </p:nvSpPr>
        <p:spPr>
          <a:xfrm>
            <a:off x="179512" y="908720"/>
            <a:ext cx="8784976" cy="5949280"/>
          </a:xfrm>
        </p:spPr>
        <p:txBody>
          <a:bodyPr>
            <a:normAutofit fontScale="77500" lnSpcReduction="20000"/>
          </a:bodyPr>
          <a:lstStyle/>
          <a:p>
            <a:pPr>
              <a:lnSpc>
                <a:spcPct val="110000"/>
              </a:lnSpc>
            </a:pPr>
            <a:r>
              <a:rPr lang="en-GB" dirty="0"/>
              <a:t>OpenCL uses a </a:t>
            </a:r>
            <a:r>
              <a:rPr lang="en-GB" b="1" dirty="0">
                <a:solidFill>
                  <a:schemeClr val="accent1"/>
                </a:solidFill>
              </a:rPr>
              <a:t>relaxed consistency </a:t>
            </a:r>
            <a:r>
              <a:rPr lang="en-GB" dirty="0"/>
              <a:t>memory model; i.e. </a:t>
            </a:r>
          </a:p>
          <a:p>
            <a:pPr lvl="1">
              <a:lnSpc>
                <a:spcPct val="110000"/>
              </a:lnSpc>
            </a:pPr>
            <a:r>
              <a:rPr lang="en-GB" dirty="0"/>
              <a:t>The state of memory visible to a work-item is not guaranteed to be consistent across the collection of work-items at all times.</a:t>
            </a:r>
          </a:p>
          <a:p>
            <a:pPr>
              <a:lnSpc>
                <a:spcPct val="110000"/>
              </a:lnSpc>
            </a:pPr>
            <a:r>
              <a:rPr lang="en-GB" dirty="0"/>
              <a:t>Within a work-item:</a:t>
            </a:r>
          </a:p>
          <a:p>
            <a:pPr lvl="1">
              <a:lnSpc>
                <a:spcPct val="110000"/>
              </a:lnSpc>
            </a:pPr>
            <a:r>
              <a:rPr lang="en-GB" dirty="0"/>
              <a:t>Memory has load/store consistency to the work-item’s private view of memory, i.e. it sees its own reads and writes correctly</a:t>
            </a:r>
          </a:p>
          <a:p>
            <a:pPr>
              <a:lnSpc>
                <a:spcPct val="110000"/>
              </a:lnSpc>
            </a:pPr>
            <a:r>
              <a:rPr lang="en-GB" dirty="0"/>
              <a:t>Within a work-group:</a:t>
            </a:r>
          </a:p>
          <a:p>
            <a:pPr lvl="1">
              <a:lnSpc>
                <a:spcPct val="110000"/>
              </a:lnSpc>
            </a:pPr>
            <a:r>
              <a:rPr lang="en-GB" dirty="0"/>
              <a:t>Local memory is consistent between work-items at a </a:t>
            </a:r>
            <a:r>
              <a:rPr lang="en-GB" b="1" u="sng" dirty="0"/>
              <a:t>barrier</a:t>
            </a:r>
            <a:r>
              <a:rPr lang="en-GB" dirty="0"/>
              <a:t>.</a:t>
            </a:r>
          </a:p>
          <a:p>
            <a:pPr>
              <a:lnSpc>
                <a:spcPct val="110000"/>
              </a:lnSpc>
            </a:pPr>
            <a:r>
              <a:rPr lang="en-GB" dirty="0"/>
              <a:t>Global memory is consistent within a work-group at a barrier, </a:t>
            </a:r>
            <a:r>
              <a:rPr lang="en-GB" b="1" u="sng" dirty="0"/>
              <a:t>but </a:t>
            </a:r>
            <a:r>
              <a:rPr lang="en-GB" b="1" i="1" u="sng" dirty="0">
                <a:solidFill>
                  <a:schemeClr val="accent2"/>
                </a:solidFill>
              </a:rPr>
              <a:t>not</a:t>
            </a:r>
            <a:r>
              <a:rPr lang="en-GB" b="1" u="sng" dirty="0">
                <a:solidFill>
                  <a:schemeClr val="accent2"/>
                </a:solidFill>
              </a:rPr>
              <a:t> </a:t>
            </a:r>
            <a:r>
              <a:rPr lang="en-GB" b="1" u="sng" dirty="0"/>
              <a:t>guaranteed across different work-groups!!</a:t>
            </a:r>
          </a:p>
          <a:p>
            <a:pPr lvl="1">
              <a:lnSpc>
                <a:spcPct val="110000"/>
              </a:lnSpc>
            </a:pPr>
            <a:r>
              <a:rPr lang="en-GB" dirty="0"/>
              <a:t>This is a common source of bugs!</a:t>
            </a:r>
            <a:endParaRPr lang="en-GB" b="1" u="sng" dirty="0"/>
          </a:p>
          <a:p>
            <a:pPr>
              <a:lnSpc>
                <a:spcPct val="110000"/>
              </a:lnSpc>
            </a:pPr>
            <a:r>
              <a:rPr lang="en-GB" dirty="0"/>
              <a:t>Consistency of memory shared between </a:t>
            </a:r>
            <a:r>
              <a:rPr lang="en-GB" dirty="0">
                <a:solidFill>
                  <a:schemeClr val="accent2"/>
                </a:solidFill>
              </a:rPr>
              <a:t>commands </a:t>
            </a:r>
            <a:r>
              <a:rPr lang="en-GB" dirty="0"/>
              <a:t>(e.g. kernel invocations) is enforced by </a:t>
            </a:r>
            <a:r>
              <a:rPr lang="en-GB" dirty="0">
                <a:solidFill>
                  <a:schemeClr val="accent2"/>
                </a:solidFill>
              </a:rPr>
              <a:t>synchronization </a:t>
            </a:r>
            <a:r>
              <a:rPr lang="en-GB" dirty="0"/>
              <a:t>(barriers, events, in-order queue) </a:t>
            </a:r>
          </a:p>
        </p:txBody>
      </p:sp>
    </p:spTree>
    <p:extLst>
      <p:ext uri="{BB962C8B-B14F-4D97-AF65-F5344CB8AC3E}">
        <p14:creationId xmlns:p14="http://schemas.microsoft.com/office/powerpoint/2010/main" val="18651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up)">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up)">
                                      <p:cBhvr>
                                        <p:cTn id="15" dur="500"/>
                                        <p:tgtEl>
                                          <p:spTgt spid="3">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up)">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ipe(up)">
                                      <p:cBhvr>
                                        <p:cTn id="23" dur="500"/>
                                        <p:tgtEl>
                                          <p:spTgt spid="3">
                                            <p:txEl>
                                              <p:pRg st="6" end="6"/>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ipe(up)">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up)">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Work-Item Synchronization</a:t>
            </a:r>
          </a:p>
        </p:txBody>
      </p:sp>
      <p:sp>
        <p:nvSpPr>
          <p:cNvPr id="3" name="Content Placeholder 2"/>
          <p:cNvSpPr>
            <a:spLocks noGrp="1"/>
          </p:cNvSpPr>
          <p:nvPr>
            <p:ph idx="1"/>
          </p:nvPr>
        </p:nvSpPr>
        <p:spPr>
          <a:xfrm>
            <a:off x="107504" y="1556792"/>
            <a:ext cx="8928992" cy="5256584"/>
          </a:xfrm>
        </p:spPr>
        <p:txBody>
          <a:bodyPr>
            <a:normAutofit fontScale="70000" lnSpcReduction="20000"/>
          </a:bodyPr>
          <a:lstStyle/>
          <a:p>
            <a:r>
              <a:rPr lang="en-GB" b="1" i="1" u="sng" dirty="0"/>
              <a:t>Within</a:t>
            </a:r>
            <a:r>
              <a:rPr lang="en-GB" dirty="0"/>
              <a:t> a work-group:</a:t>
            </a:r>
          </a:p>
          <a:p>
            <a:pPr marL="457200" lvl="1" indent="0">
              <a:buNone/>
            </a:pPr>
            <a:r>
              <a:rPr lang="en-GB" sz="3400" b="1" dirty="0">
                <a:solidFill>
                  <a:schemeClr val="accent2"/>
                </a:solidFill>
                <a:latin typeface="Courier New Bold"/>
              </a:rPr>
              <a:t>void</a:t>
            </a:r>
            <a:r>
              <a:rPr lang="en-GB" sz="3400" b="1" dirty="0">
                <a:latin typeface="Courier New Bold"/>
              </a:rPr>
              <a:t> </a:t>
            </a:r>
            <a:r>
              <a:rPr lang="en-GB" sz="3400" b="1" dirty="0">
                <a:solidFill>
                  <a:schemeClr val="accent4"/>
                </a:solidFill>
                <a:latin typeface="Courier New Bold"/>
              </a:rPr>
              <a:t>barrier</a:t>
            </a:r>
            <a:r>
              <a:rPr lang="en-GB" sz="3400" b="1" dirty="0">
                <a:latin typeface="Courier New Bold"/>
              </a:rPr>
              <a:t>()</a:t>
            </a:r>
          </a:p>
          <a:p>
            <a:pPr lvl="1"/>
            <a:r>
              <a:rPr lang="en-GB" dirty="0"/>
              <a:t>Takes optional flags</a:t>
            </a:r>
          </a:p>
          <a:p>
            <a:pPr marL="457200" lvl="1" indent="0">
              <a:buNone/>
            </a:pPr>
            <a:r>
              <a:rPr lang="en-GB" dirty="0"/>
              <a:t>	</a:t>
            </a:r>
            <a:r>
              <a:rPr lang="en-GB" dirty="0">
                <a:solidFill>
                  <a:schemeClr val="accent4"/>
                </a:solidFill>
              </a:rPr>
              <a:t>CLK_LOCAL_MEM_FENCE</a:t>
            </a:r>
            <a:r>
              <a:rPr lang="en-GB" dirty="0"/>
              <a:t> and/or </a:t>
            </a:r>
            <a:r>
              <a:rPr lang="en-GB" dirty="0">
                <a:solidFill>
                  <a:schemeClr val="accent4"/>
                </a:solidFill>
              </a:rPr>
              <a:t>CLK_GLOBAL_MEM_FENCE</a:t>
            </a:r>
          </a:p>
          <a:p>
            <a:pPr lvl="1"/>
            <a:r>
              <a:rPr lang="en-GB" dirty="0"/>
              <a:t>A work-item that encounters a </a:t>
            </a:r>
            <a:r>
              <a:rPr lang="en-GB" dirty="0">
                <a:solidFill>
                  <a:schemeClr val="accent4"/>
                </a:solidFill>
              </a:rPr>
              <a:t>barrier</a:t>
            </a:r>
            <a:r>
              <a:rPr lang="en-GB" dirty="0"/>
              <a:t>() will wait until ALL work-items in its work-group reach the </a:t>
            </a:r>
            <a:r>
              <a:rPr lang="en-GB" dirty="0">
                <a:solidFill>
                  <a:schemeClr val="accent4"/>
                </a:solidFill>
              </a:rPr>
              <a:t>barrier</a:t>
            </a:r>
            <a:r>
              <a:rPr lang="en-GB" dirty="0"/>
              <a:t>()</a:t>
            </a:r>
          </a:p>
          <a:p>
            <a:pPr lvl="1"/>
            <a:r>
              <a:rPr lang="en-GB" dirty="0">
                <a:solidFill>
                  <a:schemeClr val="accent2"/>
                </a:solidFill>
              </a:rPr>
              <a:t>Corollary</a:t>
            </a:r>
            <a:r>
              <a:rPr lang="en-GB" dirty="0"/>
              <a:t>: If a </a:t>
            </a:r>
            <a:r>
              <a:rPr lang="en-GB" dirty="0">
                <a:solidFill>
                  <a:schemeClr val="accent4"/>
                </a:solidFill>
              </a:rPr>
              <a:t>barrier</a:t>
            </a:r>
            <a:r>
              <a:rPr lang="en-GB" dirty="0"/>
              <a:t>() is inside a branch, then the branch </a:t>
            </a:r>
            <a:r>
              <a:rPr lang="en-GB" sz="3400" dirty="0">
                <a:solidFill>
                  <a:schemeClr val="accent2"/>
                </a:solidFill>
              </a:rPr>
              <a:t>must</a:t>
            </a:r>
            <a:r>
              <a:rPr lang="en-GB" sz="3400" dirty="0"/>
              <a:t> </a:t>
            </a:r>
            <a:r>
              <a:rPr lang="en-GB" dirty="0"/>
              <a:t>be taken by either:</a:t>
            </a:r>
          </a:p>
          <a:p>
            <a:pPr lvl="2"/>
            <a:r>
              <a:rPr lang="en-GB" sz="2600" dirty="0">
                <a:solidFill>
                  <a:schemeClr val="accent2"/>
                </a:solidFill>
              </a:rPr>
              <a:t>ALL</a:t>
            </a:r>
            <a:r>
              <a:rPr lang="en-GB" sz="2600" dirty="0"/>
              <a:t> </a:t>
            </a:r>
            <a:r>
              <a:rPr lang="en-GB" dirty="0"/>
              <a:t>work-items in the work-group, OR</a:t>
            </a:r>
          </a:p>
          <a:p>
            <a:pPr lvl="2"/>
            <a:r>
              <a:rPr lang="en-GB" sz="2600" dirty="0">
                <a:solidFill>
                  <a:schemeClr val="accent2"/>
                </a:solidFill>
              </a:rPr>
              <a:t>NO</a:t>
            </a:r>
            <a:r>
              <a:rPr lang="en-GB" sz="2600" dirty="0"/>
              <a:t> </a:t>
            </a:r>
            <a:r>
              <a:rPr lang="en-GB" dirty="0"/>
              <a:t>work-item in the work-group</a:t>
            </a:r>
          </a:p>
          <a:p>
            <a:endParaRPr lang="en-GB" dirty="0"/>
          </a:p>
          <a:p>
            <a:r>
              <a:rPr lang="en-GB" dirty="0"/>
              <a:t>Between different work-groups:</a:t>
            </a:r>
          </a:p>
          <a:p>
            <a:pPr lvl="1"/>
            <a:r>
              <a:rPr lang="en-GB" dirty="0"/>
              <a:t>No guarantees as to where and when a particular work-group will be executed relative to another work-group</a:t>
            </a:r>
          </a:p>
          <a:p>
            <a:pPr lvl="1"/>
            <a:r>
              <a:rPr lang="en-GB" dirty="0">
                <a:solidFill>
                  <a:schemeClr val="accent4"/>
                </a:solidFill>
              </a:rPr>
              <a:t>Cannot exchange data, or have barrier-like synchronization between two different work-groups! (Critical issue!)</a:t>
            </a:r>
          </a:p>
          <a:p>
            <a:pPr lvl="1"/>
            <a:r>
              <a:rPr lang="en-GB" dirty="0">
                <a:solidFill>
                  <a:schemeClr val="accent2"/>
                </a:solidFill>
              </a:rPr>
              <a:t>Only solution: finish the kernel and start another</a:t>
            </a:r>
          </a:p>
          <a:p>
            <a:endParaRPr lang="en-GB" dirty="0"/>
          </a:p>
        </p:txBody>
      </p:sp>
      <p:sp>
        <p:nvSpPr>
          <p:cNvPr id="4" name="TextBox 3"/>
          <p:cNvSpPr txBox="1"/>
          <p:nvPr/>
        </p:nvSpPr>
        <p:spPr>
          <a:xfrm>
            <a:off x="3635896" y="836712"/>
            <a:ext cx="5256584" cy="923330"/>
          </a:xfrm>
          <a:prstGeom prst="rect">
            <a:avLst/>
          </a:prstGeom>
          <a:noFill/>
        </p:spPr>
        <p:txBody>
          <a:bodyPr wrap="square" rtlCol="0">
            <a:spAutoFit/>
          </a:bodyPr>
          <a:lstStyle/>
          <a:p>
            <a:r>
              <a:rPr lang="en-US" dirty="0">
                <a:solidFill>
                  <a:schemeClr val="accent1"/>
                </a:solidFill>
              </a:rPr>
              <a:t>Ensure correct order of memory operations to local or global memory (with flushes or queuing a memory fence)</a:t>
            </a:r>
          </a:p>
        </p:txBody>
      </p:sp>
      <p:cxnSp>
        <p:nvCxnSpPr>
          <p:cNvPr id="6" name="Straight Arrow Connector 5"/>
          <p:cNvCxnSpPr>
            <a:stCxn id="4" idx="2"/>
          </p:cNvCxnSpPr>
          <p:nvPr/>
        </p:nvCxnSpPr>
        <p:spPr>
          <a:xfrm flipH="1">
            <a:off x="3635896" y="1760042"/>
            <a:ext cx="2628292"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264188" y="1760042"/>
            <a:ext cx="180020"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892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wipe(up)">
                                      <p:cBhvr>
                                        <p:cTn id="7" dur="500"/>
                                        <p:tgtEl>
                                          <p:spTgt spid="3">
                                            <p:txEl>
                                              <p:pRg st="9" end="9"/>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wipe(up)">
                                      <p:cBhvr>
                                        <p:cTn id="10" dur="500"/>
                                        <p:tgtEl>
                                          <p:spTgt spid="3">
                                            <p:txEl>
                                              <p:pRg st="10" end="1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Effect transition="in" filter="wipe(up)">
                                      <p:cBhvr>
                                        <p:cTn id="13" dur="500"/>
                                        <p:tgtEl>
                                          <p:spTgt spid="3">
                                            <p:txEl>
                                              <p:pRg st="11" end="1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12" end="12"/>
                                            </p:txEl>
                                          </p:spTgt>
                                        </p:tgtEl>
                                        <p:attrNameLst>
                                          <p:attrName>style.visibility</p:attrName>
                                        </p:attrNameLst>
                                      </p:cBhvr>
                                      <p:to>
                                        <p:strVal val="visible"/>
                                      </p:to>
                                    </p:set>
                                    <p:animEffect transition="in" filter="wipe(up)">
                                      <p:cBhvr>
                                        <p:cTn id="1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There may be significant overhead to manage work-items and work-groups.</a:t>
            </a:r>
          </a:p>
          <a:p>
            <a:r>
              <a:rPr lang="en-GB" sz="2400" dirty="0"/>
              <a:t>So let’s have each work-item compute a full row of C</a:t>
            </a:r>
          </a:p>
        </p:txBody>
      </p:sp>
      <p:sp>
        <p:nvSpPr>
          <p:cNvPr id="8" name="Rectangle 5"/>
          <p:cNvSpPr>
            <a:spLocks noChangeArrowheads="1"/>
          </p:cNvSpPr>
          <p:nvPr/>
        </p:nvSpPr>
        <p:spPr bwMode="auto">
          <a:xfrm>
            <a:off x="4067944"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454599" y="391555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391555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01751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370003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357301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357301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39540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037425"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223163" y="37635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013176"/>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24" name="Rectangle 10"/>
          <p:cNvSpPr>
            <a:spLocks noChangeArrowheads="1"/>
          </p:cNvSpPr>
          <p:nvPr/>
        </p:nvSpPr>
        <p:spPr bwMode="auto">
          <a:xfrm>
            <a:off x="2037425" y="4024260"/>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377437" y="4022386"/>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Tree>
    <p:extLst>
      <p:ext uri="{BB962C8B-B14F-4D97-AF65-F5344CB8AC3E}">
        <p14:creationId xmlns:p14="http://schemas.microsoft.com/office/powerpoint/2010/main" val="5067288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3394"/>
            <a:ext cx="8856984" cy="994122"/>
          </a:xfrm>
        </p:spPr>
        <p:txBody>
          <a:bodyPr>
            <a:normAutofit/>
          </a:bodyPr>
          <a:lstStyle/>
          <a:p>
            <a:r>
              <a:rPr lang="en-GB" sz="3600" dirty="0"/>
              <a:t>An N-dimension domain of work-items</a:t>
            </a:r>
          </a:p>
        </p:txBody>
      </p:sp>
      <p:sp>
        <p:nvSpPr>
          <p:cNvPr id="3" name="Content Placeholder 2"/>
          <p:cNvSpPr>
            <a:spLocks noGrp="1"/>
          </p:cNvSpPr>
          <p:nvPr>
            <p:ph idx="1"/>
          </p:nvPr>
        </p:nvSpPr>
        <p:spPr>
          <a:xfrm>
            <a:off x="107504" y="1124744"/>
            <a:ext cx="8856984" cy="1735798"/>
          </a:xfrm>
        </p:spPr>
        <p:txBody>
          <a:bodyPr>
            <a:normAutofit lnSpcReduction="10000"/>
          </a:bodyPr>
          <a:lstStyle/>
          <a:p>
            <a:r>
              <a:rPr lang="en-GB" dirty="0">
                <a:solidFill>
                  <a:schemeClr val="accent2"/>
                </a:solidFill>
              </a:rPr>
              <a:t>Global </a:t>
            </a:r>
            <a:r>
              <a:rPr lang="en-GB" dirty="0"/>
              <a:t>Dimensions: 1024 (1D)</a:t>
            </a:r>
          </a:p>
          <a:p>
            <a:pPr marL="0" indent="0">
              <a:buNone/>
            </a:pPr>
            <a:r>
              <a:rPr lang="en-GB" dirty="0"/>
              <a:t>	Whole problem space (index space)</a:t>
            </a:r>
          </a:p>
          <a:p>
            <a:r>
              <a:rPr lang="en-GB" dirty="0">
                <a:solidFill>
                  <a:schemeClr val="accent2"/>
                </a:solidFill>
              </a:rPr>
              <a:t>Local </a:t>
            </a:r>
            <a:r>
              <a:rPr lang="en-GB" dirty="0"/>
              <a:t>Dimensions:  leave to the run-time</a:t>
            </a:r>
          </a:p>
          <a:p>
            <a:endParaRPr lang="en-GB" dirty="0"/>
          </a:p>
        </p:txBody>
      </p:sp>
      <p:sp>
        <p:nvSpPr>
          <p:cNvPr id="4" name="Content Placeholder 2"/>
          <p:cNvSpPr txBox="1">
            <a:spLocks/>
          </p:cNvSpPr>
          <p:nvPr/>
        </p:nvSpPr>
        <p:spPr>
          <a:xfrm>
            <a:off x="107504" y="5445224"/>
            <a:ext cx="8856984" cy="122413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Important implication</a:t>
            </a:r>
            <a:r>
              <a:rPr lang="en-GB" dirty="0"/>
              <a:t>: we will have a lot fewer work-items and work-groups. Why might this matter?</a:t>
            </a:r>
          </a:p>
        </p:txBody>
      </p:sp>
      <p:sp>
        <p:nvSpPr>
          <p:cNvPr id="5" name="Rectangle 3"/>
          <p:cNvSpPr>
            <a:spLocks/>
          </p:cNvSpPr>
          <p:nvPr/>
        </p:nvSpPr>
        <p:spPr bwMode="auto">
          <a:xfrm>
            <a:off x="862012" y="2204864"/>
            <a:ext cx="37190" cy="323165"/>
          </a:xfrm>
          <a:prstGeom prst="rect">
            <a:avLst/>
          </a:prstGeom>
          <a:noFill/>
          <a:ln w="12700">
            <a:noFill/>
            <a:miter lim="800000"/>
            <a:headEnd/>
            <a:tailEnd/>
          </a:ln>
        </p:spPr>
        <p:txBody>
          <a:bodyPr wrap="none" lIns="0" tIns="0" rIns="0" bIns="0">
            <a:spAutoFit/>
          </a:bodyPr>
          <a:lstStyle/>
          <a:p>
            <a:pPr marL="36513">
              <a:lnSpc>
                <a:spcPct val="100000"/>
              </a:lnSpc>
              <a:tabLst>
                <a:tab pos="66675" algn="l"/>
                <a:tab pos="752475" algn="l"/>
                <a:tab pos="1438275" algn="l"/>
                <a:tab pos="2122488" algn="l"/>
                <a:tab pos="2806700" algn="l"/>
              </a:tabLst>
            </a:pPr>
            <a:endParaRPr lang="en-US" sz="2100">
              <a:solidFill>
                <a:schemeClr val="tx1"/>
              </a:solidFill>
              <a:latin typeface="Arial" pitchFamily="34" charset="0"/>
            </a:endParaRPr>
          </a:p>
        </p:txBody>
      </p:sp>
      <p:sp>
        <p:nvSpPr>
          <p:cNvPr id="8" name="Line 9"/>
          <p:cNvSpPr>
            <a:spLocks noChangeShapeType="1"/>
          </p:cNvSpPr>
          <p:nvPr/>
        </p:nvSpPr>
        <p:spPr bwMode="auto">
          <a:xfrm rot="10800000">
            <a:off x="3242410" y="3212969"/>
            <a:ext cx="0" cy="2003425"/>
          </a:xfrm>
          <a:prstGeom prst="line">
            <a:avLst/>
          </a:prstGeom>
          <a:noFill/>
          <a:ln w="63500">
            <a:solidFill>
              <a:schemeClr val="tx1"/>
            </a:solidFill>
            <a:miter lim="800000"/>
            <a:headEnd type="triangle" w="med" len="med"/>
            <a:tailEnd type="triangle" w="med" len="med"/>
          </a:ln>
          <a:effectLst/>
        </p:spPr>
        <p:txBody>
          <a:bodyPr lIns="0" tIns="0" rIns="0" bIns="0"/>
          <a:lstStyle/>
          <a:p>
            <a:pPr>
              <a:defRPr/>
            </a:pPr>
            <a:endParaRPr lang="en-US"/>
          </a:p>
        </p:txBody>
      </p:sp>
      <p:sp>
        <p:nvSpPr>
          <p:cNvPr id="9" name="Rectangle 10"/>
          <p:cNvSpPr>
            <a:spLocks/>
          </p:cNvSpPr>
          <p:nvPr/>
        </p:nvSpPr>
        <p:spPr bwMode="auto">
          <a:xfrm rot="-5400000">
            <a:off x="2816307" y="4174838"/>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Arial" pitchFamily="34" charset="0"/>
              </a:rPr>
              <a:t>1024</a:t>
            </a:r>
          </a:p>
        </p:txBody>
      </p:sp>
      <p:sp>
        <p:nvSpPr>
          <p:cNvPr id="10" name="Rectangle 9"/>
          <p:cNvSpPr/>
          <p:nvPr/>
        </p:nvSpPr>
        <p:spPr>
          <a:xfrm>
            <a:off x="3450410" y="3328300"/>
            <a:ext cx="1903228" cy="186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450410" y="37802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50410" y="425030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50410" y="4726890"/>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50410" y="400727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50410" y="448624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50410" y="498076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50410" y="355629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0410" y="367137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50410" y="413211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50410" y="460870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50410" y="388908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50410" y="436805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50410" y="343810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50410" y="48606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50410" y="5084564"/>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6844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52128"/>
            <a:ext cx="8928992" cy="5157192"/>
          </a:xfrm>
        </p:spPr>
        <p:txBody>
          <a:bodyPr>
            <a:no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a:t>
            </a:r>
            <a:r>
              <a:rPr lang="en-GB" sz="2000" b="1" dirty="0">
                <a:solidFill>
                  <a:schemeClr val="accent3"/>
                </a:solidFill>
                <a:latin typeface="Courier New Bold"/>
              </a:rPr>
              <a:t>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a:t>
            </a: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 j;</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a:t>
            </a:r>
          </a:p>
          <a:p>
            <a:pPr marL="0" indent="0">
              <a:buNone/>
            </a:pPr>
            <a:r>
              <a:rPr lang="en-GB" sz="2000" b="1" dirty="0">
                <a:solidFill>
                  <a:schemeClr val="accent1"/>
                </a:solidFill>
                <a:latin typeface="Courier New Bold"/>
              </a:rPr>
              <a:t>    for</a:t>
            </a:r>
            <a:r>
              <a:rPr lang="en-GB" sz="2000" b="1" dirty="0">
                <a:latin typeface="Courier New Bold"/>
              </a:rPr>
              <a:t> (j = 0; j &lt; N; j++) {</a:t>
            </a:r>
          </a:p>
          <a:p>
            <a:pPr marL="0" indent="0">
              <a:buNone/>
            </a:pPr>
            <a:r>
              <a:rPr lang="en-GB" sz="2000" b="1" dirty="0">
                <a:latin typeface="Courier New Bold"/>
              </a:rPr>
              <a:t>        </a:t>
            </a:r>
            <a:r>
              <a:rPr lang="en-GB" sz="2000" b="1" dirty="0">
                <a:solidFill>
                  <a:schemeClr val="tx1">
                    <a:lumMod val="85000"/>
                  </a:schemeClr>
                </a:solidFill>
                <a:latin typeface="Courier New Bold"/>
              </a:rPr>
              <a:t>// N is width of rows in C</a:t>
            </a:r>
          </a:p>
          <a:p>
            <a:pPr marL="0" indent="0">
              <a:buNone/>
            </a:pPr>
            <a:r>
              <a:rPr lang="en-GB" sz="2000" b="1" dirty="0">
                <a:solidFill>
                  <a:schemeClr val="tx1">
                    <a:lumMod val="85000"/>
                  </a:schemeClr>
                </a:solidFill>
                <a:latin typeface="Courier New Bold"/>
              </a:rPr>
              <a:t>  </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a:t>
            </a:r>
          </a:p>
          <a:p>
            <a:pPr marL="0" inden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 * B[k*</a:t>
            </a:r>
            <a:r>
              <a:rPr lang="en-GB" sz="2000" b="1" dirty="0" err="1">
                <a:latin typeface="Courier New Bold"/>
              </a:rPr>
              <a:t>N+j</a:t>
            </a:r>
            <a:r>
              <a:rPr lang="en-GB" sz="2000" b="1" dirty="0">
                <a:latin typeface="Courier New Bold"/>
              </a:rPr>
              <a:t>];</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None/>
            </a:pPr>
            <a:r>
              <a:rPr lang="en-GB" sz="2000" b="1" dirty="0">
                <a:latin typeface="Courier New Bold"/>
              </a:rPr>
              <a:t>    }</a:t>
            </a:r>
          </a:p>
          <a:p>
            <a:pPr marL="0" indent="0">
              <a:buNone/>
            </a:pPr>
            <a:r>
              <a:rPr lang="en-GB" sz="2000" b="1" dirty="0">
                <a:latin typeface="Courier New Bold"/>
              </a:rPr>
              <a:t>}</a:t>
            </a:r>
          </a:p>
        </p:txBody>
      </p:sp>
      <p:sp>
        <p:nvSpPr>
          <p:cNvPr id="2" name="Title 1"/>
          <p:cNvSpPr>
            <a:spLocks noGrp="1"/>
          </p:cNvSpPr>
          <p:nvPr>
            <p:ph type="title"/>
          </p:nvPr>
        </p:nvSpPr>
        <p:spPr>
          <a:xfrm>
            <a:off x="107504" y="-234280"/>
            <a:ext cx="8928992" cy="1143000"/>
          </a:xfrm>
        </p:spPr>
        <p:txBody>
          <a:bodyPr>
            <a:noAutofit/>
          </a:bodyPr>
          <a:lstStyle/>
          <a:p>
            <a:r>
              <a:rPr lang="en-GB" sz="3600" dirty="0"/>
              <a:t>Reduce work-item overhead</a:t>
            </a:r>
          </a:p>
        </p:txBody>
      </p:sp>
      <p:sp>
        <p:nvSpPr>
          <p:cNvPr id="4" name="TextBox 3"/>
          <p:cNvSpPr txBox="1"/>
          <p:nvPr/>
        </p:nvSpPr>
        <p:spPr>
          <a:xfrm>
            <a:off x="467544" y="620688"/>
            <a:ext cx="5328592" cy="461665"/>
          </a:xfrm>
          <a:prstGeom prst="rect">
            <a:avLst/>
          </a:prstGeom>
          <a:noFill/>
        </p:spPr>
        <p:txBody>
          <a:bodyPr wrap="square" rtlCol="0">
            <a:spAutoFit/>
          </a:bodyPr>
          <a:lstStyle/>
          <a:p>
            <a:r>
              <a:rPr lang="en-GB" sz="2400" dirty="0"/>
              <a:t>Do a whole row of C per work-item</a:t>
            </a:r>
          </a:p>
        </p:txBody>
      </p:sp>
    </p:spTree>
    <p:extLst>
      <p:ext uri="{BB962C8B-B14F-4D97-AF65-F5344CB8AC3E}">
        <p14:creationId xmlns:p14="http://schemas.microsoft.com/office/powerpoint/2010/main" val="2484026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with AMD GPU</a:t>
            </a:r>
            <a:endParaRPr lang="en-GB" baseline="30000" dirty="0"/>
          </a:p>
        </p:txBody>
      </p:sp>
      <p:sp>
        <p:nvSpPr>
          <p:cNvPr id="8" name="Content Placeholder 7"/>
          <p:cNvSpPr>
            <a:spLocks noGrp="1"/>
          </p:cNvSpPr>
          <p:nvPr>
            <p:ph idx="1"/>
          </p:nvPr>
        </p:nvSpPr>
        <p:spPr>
          <a:xfrm>
            <a:off x="179512" y="1600200"/>
            <a:ext cx="8784976" cy="5141168"/>
          </a:xfrm>
        </p:spPr>
        <p:txBody>
          <a:bodyPr>
            <a:normAutofit fontScale="70000" lnSpcReduction="20000"/>
          </a:bodyPr>
          <a:lstStyle/>
          <a:p>
            <a:r>
              <a:rPr lang="en-GB" dirty="0"/>
              <a:t>Install some required packages: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-headers-generic </a:t>
            </a:r>
            <a:r>
              <a:rPr lang="en-GB" b="1" dirty="0" err="1">
                <a:solidFill>
                  <a:schemeClr val="accent6">
                    <a:lumMod val="75000"/>
                  </a:schemeClr>
                </a:solidFill>
                <a:latin typeface="Courier New Bold"/>
                <a:cs typeface="Courier New Bold"/>
              </a:rPr>
              <a:t>debhelper</a:t>
            </a:r>
            <a:r>
              <a:rPr lang="en-GB" b="1" dirty="0">
                <a:solidFill>
                  <a:schemeClr val="accent6">
                    <a:lumMod val="75000"/>
                  </a:schemeClr>
                </a:solidFill>
                <a:latin typeface="Courier New Bold"/>
                <a:cs typeface="Courier New Bold"/>
              </a:rPr>
              <a:t> dh-</a:t>
            </a:r>
            <a:r>
              <a:rPr lang="en-GB" b="1" dirty="0" err="1">
                <a:solidFill>
                  <a:schemeClr val="accent6">
                    <a:lumMod val="75000"/>
                  </a:schemeClr>
                </a:solidFill>
                <a:latin typeface="Courier New Bold"/>
                <a:cs typeface="Courier New Bold"/>
              </a:rPr>
              <a:t>modaliases</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execstack</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dkms</a:t>
            </a:r>
            <a:r>
              <a:rPr lang="en-GB" b="1" dirty="0">
                <a:solidFill>
                  <a:schemeClr val="accent6">
                    <a:lumMod val="75000"/>
                  </a:schemeClr>
                </a:solidFill>
                <a:latin typeface="Courier New Bold"/>
                <a:cs typeface="Courier New Bold"/>
              </a:rPr>
              <a:t> lib32gcc1 libc6-i386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driver from amd.com/drivers</a:t>
            </a:r>
          </a:p>
          <a:p>
            <a:pPr lvl="1"/>
            <a:r>
              <a:rPr lang="en-GB" dirty="0"/>
              <a:t>Select your GPU, OS, etc.</a:t>
            </a:r>
          </a:p>
          <a:p>
            <a:pPr lvl="1"/>
            <a:r>
              <a:rPr lang="en-GB" dirty="0"/>
              <a:t>Download the .zip</a:t>
            </a:r>
          </a:p>
          <a:p>
            <a:pPr lvl="1"/>
            <a:r>
              <a:rPr lang="en-GB" dirty="0"/>
              <a:t>Unpack this with unzip filename.zip</a:t>
            </a:r>
          </a:p>
          <a:p>
            <a:r>
              <a:rPr lang="en-GB" dirty="0"/>
              <a:t>Create the installer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sh</a:t>
            </a:r>
            <a:r>
              <a:rPr lang="en-GB" b="1" dirty="0">
                <a:solidFill>
                  <a:schemeClr val="accent6">
                    <a:lumMod val="75000"/>
                  </a:schemeClr>
                </a:solidFill>
                <a:latin typeface="Courier New Bold"/>
                <a:cs typeface="Courier New Bold"/>
              </a:rPr>
              <a:t> fglrx*.run --</a:t>
            </a:r>
            <a:r>
              <a:rPr lang="en-GB" b="1" dirty="0" err="1">
                <a:solidFill>
                  <a:schemeClr val="accent6">
                    <a:lumMod val="75000"/>
                  </a:schemeClr>
                </a:solidFill>
                <a:latin typeface="Courier New Bold"/>
                <a:cs typeface="Courier New Bold"/>
              </a:rPr>
              <a:t>buildpkg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Ubuntu</a:t>
            </a:r>
            <a:r>
              <a:rPr lang="en-GB" b="1" dirty="0">
                <a:solidFill>
                  <a:schemeClr val="accent6">
                    <a:lumMod val="75000"/>
                  </a:schemeClr>
                </a:solidFill>
                <a:latin typeface="Courier New Bold"/>
                <a:cs typeface="Courier New Bold"/>
              </a:rPr>
              <a:t>/precise</a:t>
            </a:r>
          </a:p>
          <a:p>
            <a:r>
              <a:rPr lang="en-GB" dirty="0"/>
              <a:t>Install the drivers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fglrx*.deb</a:t>
            </a:r>
          </a:p>
          <a:p>
            <a:r>
              <a:rPr lang="en-GB" dirty="0"/>
              <a:t>Update your </a:t>
            </a:r>
            <a:r>
              <a:rPr lang="en-GB" dirty="0" err="1"/>
              <a:t>Xorg.conf</a:t>
            </a:r>
            <a:r>
              <a:rPr lang="en-GB" dirty="0"/>
              <a:t> file</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amdconfig</a:t>
            </a:r>
            <a:r>
              <a:rPr lang="en-GB" b="1" dirty="0">
                <a:solidFill>
                  <a:schemeClr val="accent6">
                    <a:lumMod val="75000"/>
                  </a:schemeClr>
                </a:solidFill>
                <a:latin typeface="Courier New Bold"/>
                <a:cs typeface="Courier New Bold"/>
              </a:rPr>
              <a:t> --initial --adapter=all</a:t>
            </a:r>
          </a:p>
          <a:p>
            <a:r>
              <a:rPr lang="en-GB" dirty="0"/>
              <a:t>Reboot!</a:t>
            </a:r>
          </a:p>
          <a:p>
            <a:pPr lvl="1"/>
            <a:r>
              <a:rPr lang="en-GB" dirty="0"/>
              <a:t>Check all is working by running </a:t>
            </a:r>
            <a:r>
              <a:rPr lang="en-GB" b="1" dirty="0" err="1">
                <a:solidFill>
                  <a:schemeClr val="accent6">
                    <a:lumMod val="75000"/>
                  </a:schemeClr>
                </a:solidFill>
                <a:latin typeface="Courier New Bold"/>
                <a:cs typeface="Courier New Bold"/>
              </a:rPr>
              <a:t>fglrxinfo</a:t>
            </a:r>
            <a:endParaRPr lang="en-GB" b="1" dirty="0">
              <a:solidFill>
                <a:schemeClr val="accent6">
                  <a:lumMod val="75000"/>
                </a:schemeClr>
              </a:solidFill>
              <a:latin typeface="Courier New Bold"/>
              <a:cs typeface="Courier New Bold"/>
            </a:endParaRPr>
          </a:p>
        </p:txBody>
      </p:sp>
      <p:sp>
        <p:nvSpPr>
          <p:cNvPr id="2" name="TextBox 1"/>
          <p:cNvSpPr txBox="1"/>
          <p:nvPr/>
        </p:nvSpPr>
        <p:spPr>
          <a:xfrm>
            <a:off x="4355976" y="6577607"/>
            <a:ext cx="4747501" cy="307777"/>
          </a:xfrm>
          <a:prstGeom prst="rect">
            <a:avLst/>
          </a:prstGeom>
          <a:noFill/>
        </p:spPr>
        <p:txBody>
          <a:bodyPr wrap="none" rtlCol="0">
            <a:spAutoFit/>
          </a:bodyPr>
          <a:lstStyle/>
          <a:p>
            <a:r>
              <a:rPr lang="en-GB" sz="1400" dirty="0"/>
              <a:t>* </a:t>
            </a:r>
            <a:r>
              <a:rPr lang="en-GB" sz="1400" dirty="0" err="1"/>
              <a:t>Fglrx</a:t>
            </a:r>
            <a:r>
              <a:rPr lang="en-GB" sz="1400" dirty="0"/>
              <a:t> is the name of AMD’s graphics driver for the GPUs</a:t>
            </a:r>
          </a:p>
        </p:txBody>
      </p:sp>
    </p:spTree>
    <p:extLst>
      <p:ext uri="{BB962C8B-B14F-4D97-AF65-F5344CB8AC3E}">
        <p14:creationId xmlns:p14="http://schemas.microsoft.com/office/powerpoint/2010/main" val="413064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314307" y="1549235"/>
            <a:ext cx="4829693" cy="4662815"/>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latin typeface="Courier New Bold"/>
              </a:rPr>
              <a:t>(</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a:t>
            </a:r>
            <a:r>
              <a:rPr lang="da-DK" sz="1100" b="1" dirty="0" err="1">
                <a:latin typeface="Courier New Bold"/>
              </a:rPr>
              <a:t>krow</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krow</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a:t>
            </a:r>
          </a:p>
          <a:p>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endParaRPr lang="en-US" sz="1100" b="1" dirty="0">
              <a:solidFill>
                <a:schemeClr val="tx1"/>
              </a:solidFill>
              <a:latin typeface="Courier New Bold"/>
            </a:endParaRPr>
          </a:p>
          <a:p>
            <a:r>
              <a:rPr lang="en-GB" sz="1100" b="1" dirty="0">
                <a:latin typeface="Courier New Bold"/>
              </a:rPr>
              <a:t>  cl::copy(queue, </a:t>
            </a:r>
            <a:r>
              <a:rPr lang="en-GB" sz="1100" b="1" dirty="0" err="1">
                <a:latin typeface="Courier New Bold"/>
              </a:rPr>
              <a:t>d_c</a:t>
            </a:r>
            <a:r>
              <a:rPr lang="en-GB" sz="1100" b="1" dirty="0">
                <a:latin typeface="Courier New Bold"/>
              </a:rPr>
              <a:t>, begin(</a:t>
            </a:r>
            <a:r>
              <a:rPr lang="en-GB" sz="1100" b="1" dirty="0" err="1">
                <a:latin typeface="Courier New Bold"/>
              </a:rPr>
              <a:t>h_C</a:t>
            </a:r>
            <a:r>
              <a:rPr lang="en-GB" sz="1100" b="1" dirty="0">
                <a:latin typeface="Courier New Bold"/>
              </a:rPr>
              <a:t>), end(</a:t>
            </a:r>
            <a:r>
              <a:rPr lang="en-GB" sz="1100" b="1" dirty="0" err="1">
                <a:latin typeface="Courier New Bold"/>
              </a:rPr>
              <a:t>h_C</a:t>
            </a:r>
            <a:r>
              <a:rPr lang="en-GB" sz="1100" b="1" dirty="0">
                <a:latin typeface="Courier New Bold"/>
              </a:rPr>
              <a:t>));</a:t>
            </a:r>
          </a:p>
          <a:p>
            <a:endParaRPr lang="en-GB" sz="1100" b="1" dirty="0">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8" name="Rectangle 7"/>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4" name="Rectangle 23"/>
          <p:cNvSpPr/>
          <p:nvPr/>
        </p:nvSpPr>
        <p:spPr>
          <a:xfrm>
            <a:off x="4499992" y="4221088"/>
            <a:ext cx="4032448" cy="600164"/>
          </a:xfrm>
          <a:prstGeom prst="rect">
            <a:avLst/>
          </a:prstGeom>
          <a:solidFill>
            <a:schemeClr val="bg1"/>
          </a:solidFill>
          <a:ln w="22225">
            <a:solidFill>
              <a:schemeClr val="accent4"/>
            </a:solidFill>
          </a:ln>
          <a:effectLst/>
        </p:spPr>
        <p:txBody>
          <a:bodyPr wrap="square">
            <a:spAutoFit/>
          </a:bodyPr>
          <a:lstStyle/>
          <a:p>
            <a:r>
              <a:rPr lang="en-US" sz="1100" b="1" dirty="0" err="1">
                <a:latin typeface="Courier New Bold"/>
              </a:rPr>
              <a:t>krow</a:t>
            </a:r>
            <a:r>
              <a:rPr lang="en-US" sz="1100" b="1" dirty="0">
                <a:latin typeface="Courier New Bold"/>
              </a:rPr>
              <a:t>(cl::</a:t>
            </a:r>
            <a:r>
              <a:rPr lang="en-US" sz="1100" b="1" dirty="0" err="1">
                <a:latin typeface="Courier New Bold"/>
              </a:rPr>
              <a:t>EnqueueArgs</a:t>
            </a:r>
            <a:r>
              <a:rPr lang="en-US" sz="1100" b="1" dirty="0">
                <a:latin typeface="Courier New Bold"/>
              </a:rPr>
              <a:t>(queue</a:t>
            </a:r>
          </a:p>
          <a:p>
            <a:r>
              <a:rPr lang="en-US" sz="1100" b="1" dirty="0">
                <a:latin typeface="Courier New Bold"/>
              </a:rPr>
              <a:t>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p:txBody>
      </p:sp>
      <p:sp>
        <p:nvSpPr>
          <p:cNvPr id="23" name="TextBox 22"/>
          <p:cNvSpPr txBox="1"/>
          <p:nvPr/>
        </p:nvSpPr>
        <p:spPr>
          <a:xfrm>
            <a:off x="827584" y="2636912"/>
            <a:ext cx="7267698" cy="707886"/>
          </a:xfrm>
          <a:prstGeom prst="rect">
            <a:avLst/>
          </a:prstGeom>
          <a:solidFill>
            <a:schemeClr val="accent4"/>
          </a:solidFill>
          <a:ln>
            <a:noFill/>
          </a:ln>
        </p:spPr>
        <p:txBody>
          <a:bodyPr wrap="square" rtlCol="0">
            <a:spAutoFit/>
          </a:bodyPr>
          <a:lstStyle/>
          <a:p>
            <a:r>
              <a:rPr lang="en-US" sz="2000" dirty="0">
                <a:solidFill>
                  <a:schemeClr val="bg1"/>
                </a:solidFill>
              </a:rPr>
              <a:t>Changes to host program:</a:t>
            </a:r>
          </a:p>
          <a:p>
            <a:pPr marL="652463" lvl="1" indent="-457200">
              <a:buFont typeface="+mj-lt"/>
              <a:buAutoNum type="arabicPeriod"/>
            </a:pPr>
            <a:r>
              <a:rPr lang="en-US" sz="2000" dirty="0">
                <a:solidFill>
                  <a:schemeClr val="bg1"/>
                </a:solidFill>
              </a:rPr>
              <a:t>1D ND Range set to number of rows in the C matrix</a:t>
            </a:r>
          </a:p>
        </p:txBody>
      </p:sp>
    </p:spTree>
    <p:extLst>
      <p:ext uri="{BB962C8B-B14F-4D97-AF65-F5344CB8AC3E}">
        <p14:creationId xmlns:p14="http://schemas.microsoft.com/office/powerpoint/2010/main" val="408613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2122091542"/>
              </p:ext>
            </p:extLst>
          </p:nvPr>
        </p:nvGraphicFramePr>
        <p:xfrm>
          <a:off x="611560" y="2636912"/>
          <a:ext cx="7920879" cy="184404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MFLOPS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887.2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3,926.1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3,720.9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3,379.5</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4,195.8</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4"/>
                  </a:ext>
                </a:extLst>
              </a:tr>
            </a:tbl>
          </a:graphicData>
        </a:graphic>
      </p:graphicFrame>
      <p:sp>
        <p:nvSpPr>
          <p:cNvPr id="6" name="TextBox 5"/>
          <p:cNvSpPr txBox="1"/>
          <p:nvPr/>
        </p:nvSpPr>
        <p:spPr>
          <a:xfrm>
            <a:off x="0" y="5158933"/>
            <a:ext cx="8892480" cy="646331"/>
          </a:xfrm>
          <a:prstGeom prst="rect">
            <a:avLst/>
          </a:prstGeom>
          <a:noFill/>
        </p:spPr>
        <p:txBody>
          <a:bodyPr wrap="square" rtlCol="0">
            <a:spAutoFit/>
          </a:bodyPr>
          <a:lstStyle/>
          <a:p>
            <a:r>
              <a:rPr lang="en-GB" dirty="0"/>
              <a:t>Device is Tesla® M2090 GPU from NVIDIA® with a max of 16 compute units, 512 PEs</a:t>
            </a:r>
          </a:p>
          <a:p>
            <a:r>
              <a:rPr lang="en-GB" dirty="0"/>
              <a:t>Device is Intel® Xeon® CPU, E5649 @ 2.53GHz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3491880" y="4653135"/>
            <a:ext cx="3562194" cy="461665"/>
          </a:xfrm>
          <a:prstGeom prst="rect">
            <a:avLst/>
          </a:prstGeom>
          <a:noFill/>
        </p:spPr>
        <p:txBody>
          <a:bodyPr wrap="none" rtlCol="0">
            <a:spAutoFit/>
          </a:bodyPr>
          <a:lstStyle/>
          <a:p>
            <a:r>
              <a:rPr lang="en-GB" sz="2400" dirty="0">
                <a:solidFill>
                  <a:schemeClr val="accent3"/>
                </a:solidFill>
              </a:rPr>
              <a:t>This has started to help.</a:t>
            </a:r>
          </a:p>
        </p:txBody>
      </p:sp>
      <p:cxnSp>
        <p:nvCxnSpPr>
          <p:cNvPr id="10" name="Straight Arrow Connector 9"/>
          <p:cNvCxnSpPr>
            <a:stCxn id="4" idx="3"/>
          </p:cNvCxnSpPr>
          <p:nvPr/>
        </p:nvCxnSpPr>
        <p:spPr>
          <a:xfrm flipV="1">
            <a:off x="7054074" y="4509120"/>
            <a:ext cx="228600" cy="374848"/>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4576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Notice that, in one row of C, each element reuses the same row of A.</a:t>
            </a:r>
          </a:p>
          <a:p>
            <a:r>
              <a:rPr lang="en-GB" sz="2400" dirty="0"/>
              <a:t>Let’s copy that row of A into private memory of the work-item that’s (exclusively) using it to avoid the overhead of loading it from global memory for each C(</a:t>
            </a:r>
            <a:r>
              <a:rPr lang="en-GB" sz="2400" dirty="0" err="1"/>
              <a:t>i,j</a:t>
            </a:r>
            <a:r>
              <a:rPr lang="en-GB" sz="2400" dirty="0"/>
              <a:t>) computation.</a:t>
            </a:r>
          </a:p>
        </p:txBody>
      </p:sp>
      <p:sp>
        <p:nvSpPr>
          <p:cNvPr id="8" name="Rectangle 5"/>
          <p:cNvSpPr>
            <a:spLocks noChangeArrowheads="1"/>
          </p:cNvSpPr>
          <p:nvPr/>
        </p:nvSpPr>
        <p:spPr bwMode="auto">
          <a:xfrm>
            <a:off x="4279030"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494271"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279030"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47322"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28433"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57030"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42768"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3059832" y="5831105"/>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44114"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4704724" y="5103538"/>
            <a:ext cx="196225" cy="7275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6688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(3/3)</a:t>
            </a:r>
          </a:p>
        </p:txBody>
      </p:sp>
      <p:sp>
        <p:nvSpPr>
          <p:cNvPr id="3" name="Content Placeholder 2"/>
          <p:cNvSpPr>
            <a:spLocks noGrp="1"/>
          </p:cNvSpPr>
          <p:nvPr>
            <p:ph idx="1"/>
          </p:nvPr>
        </p:nvSpPr>
        <p:spPr>
          <a:xfrm>
            <a:off x="72008" y="1052736"/>
            <a:ext cx="3923928" cy="4556075"/>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a:p>
            <a:pPr marL="0" indent="0">
              <a:buNone/>
            </a:pPr>
            <a:r>
              <a:rPr lang="en-GB" sz="1800" b="1" dirty="0">
                <a:solidFill>
                  <a:schemeClr val="accent2"/>
                </a:solidFill>
                <a:latin typeface="Courier New Bold"/>
              </a:rPr>
              <a:t>  float</a:t>
            </a:r>
            <a:r>
              <a:rPr lang="en-GB" sz="1800" b="1" dirty="0">
                <a:latin typeface="Courier New Bold"/>
              </a:rPr>
              <a:t> </a:t>
            </a:r>
            <a:r>
              <a:rPr lang="en-GB" sz="1800" b="1" dirty="0" err="1">
                <a:latin typeface="Courier New Bold"/>
              </a:rPr>
              <a:t>tmp</a:t>
            </a:r>
            <a:r>
              <a:rPr lang="en-GB" sz="1800" b="1" dirty="0">
                <a:latin typeface="Courier New Bold"/>
              </a:rPr>
              <a:t>;</a:t>
            </a:r>
          </a:p>
        </p:txBody>
      </p:sp>
      <p:sp>
        <p:nvSpPr>
          <p:cNvPr id="4" name="Content Placeholder 2"/>
          <p:cNvSpPr txBox="1">
            <a:spLocks/>
          </p:cNvSpPr>
          <p:nvPr/>
        </p:nvSpPr>
        <p:spPr>
          <a:xfrm>
            <a:off x="3851920" y="1916832"/>
            <a:ext cx="5256584" cy="41764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1"/>
                </a:solidFill>
                <a:latin typeface="Courier New Bold"/>
              </a:rPr>
              <a:t>  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  for</a:t>
            </a:r>
            <a:r>
              <a:rPr lang="en-GB" sz="1800" b="1" dirty="0">
                <a:latin typeface="Courier New Bold"/>
              </a:rPr>
              <a:t> (j = 0; j &lt; N; j++) {</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172327" y="5013176"/>
            <a:ext cx="4792161" cy="1200329"/>
          </a:xfrm>
          <a:prstGeom prst="rect">
            <a:avLst/>
          </a:prstGeom>
        </p:spPr>
        <p:txBody>
          <a:bodyPr wrap="square">
            <a:spAutoFit/>
          </a:bodyPr>
          <a:lstStyle/>
          <a:p>
            <a:pPr algn="ctr"/>
            <a:r>
              <a:rPr lang="en-US" b="1" dirty="0">
                <a:solidFill>
                  <a:schemeClr val="accent1"/>
                </a:solidFill>
                <a:latin typeface="+mj-lt"/>
              </a:rPr>
              <a:t>Setup a work array for A in private memory and copy into it from global memory before we start with the matrix multiplications.</a:t>
            </a:r>
          </a:p>
        </p:txBody>
      </p:sp>
      <p:sp>
        <p:nvSpPr>
          <p:cNvPr id="5" name="Oval 4"/>
          <p:cNvSpPr/>
          <p:nvPr/>
        </p:nvSpPr>
        <p:spPr>
          <a:xfrm>
            <a:off x="3779912" y="1988840"/>
            <a:ext cx="4608512" cy="1152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36512" y="6453336"/>
            <a:ext cx="9199954" cy="307777"/>
          </a:xfrm>
          <a:prstGeom prst="rect">
            <a:avLst/>
          </a:prstGeom>
          <a:noFill/>
        </p:spPr>
        <p:txBody>
          <a:bodyPr wrap="none" rtlCol="0">
            <a:spAutoFit/>
          </a:bodyPr>
          <a:lstStyle/>
          <a:p>
            <a:r>
              <a:rPr lang="en-US" sz="1400" dirty="0">
                <a:latin typeface="+mj-lt"/>
              </a:rPr>
              <a:t>(Actually, this is using </a:t>
            </a:r>
            <a:r>
              <a:rPr lang="en-US" sz="1400" b="1" i="1" dirty="0">
                <a:latin typeface="+mj-lt"/>
              </a:rPr>
              <a:t>far</a:t>
            </a:r>
            <a:r>
              <a:rPr lang="en-US" sz="1400" dirty="0">
                <a:latin typeface="+mj-lt"/>
              </a:rPr>
              <a:t> more private memory than we’ll have and so </a:t>
            </a:r>
            <a:r>
              <a:rPr lang="en-US" sz="1400" dirty="0" err="1">
                <a:latin typeface="+mj-lt"/>
              </a:rPr>
              <a:t>Awrk</a:t>
            </a:r>
            <a:r>
              <a:rPr lang="en-US" sz="1400" dirty="0">
                <a:latin typeface="+mj-lt"/>
              </a:rPr>
              <a:t>[] will be spilled to global memory)</a:t>
            </a:r>
          </a:p>
        </p:txBody>
      </p:sp>
    </p:spTree>
    <p:extLst>
      <p:ext uri="{BB962C8B-B14F-4D97-AF65-F5344CB8AC3E}">
        <p14:creationId xmlns:p14="http://schemas.microsoft.com/office/powerpoint/2010/main" val="28640475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3719567324"/>
              </p:ext>
            </p:extLst>
          </p:nvPr>
        </p:nvGraphicFramePr>
        <p:xfrm>
          <a:off x="611560" y="2636912"/>
          <a:ext cx="7920879" cy="221488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MFLOPS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887.2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3,926.1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3,720.9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3,379.5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4,195.8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3,385.8</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8,584.3</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5"/>
                  </a:ext>
                </a:extLst>
              </a:tr>
            </a:tbl>
          </a:graphicData>
        </a:graphic>
      </p:graphicFrame>
      <p:sp>
        <p:nvSpPr>
          <p:cNvPr id="6" name="TextBox 5"/>
          <p:cNvSpPr txBox="1"/>
          <p:nvPr/>
        </p:nvSpPr>
        <p:spPr>
          <a:xfrm>
            <a:off x="181190" y="4869160"/>
            <a:ext cx="3670730" cy="1477328"/>
          </a:xfrm>
          <a:prstGeom prst="rect">
            <a:avLst/>
          </a:prstGeom>
          <a:noFill/>
        </p:spPr>
        <p:txBody>
          <a:bodyPr wrap="square" rtlCol="0">
            <a:spAutoFit/>
          </a:bodyPr>
          <a:lstStyle/>
          <a:p>
            <a:r>
              <a:rPr lang="en-GB" dirty="0"/>
              <a:t>Device is Tesla® M2090 GPU from NVIDIA® with a max of 16 compute units, 512 PEs</a:t>
            </a:r>
          </a:p>
          <a:p>
            <a:r>
              <a:rPr lang="en-GB" dirty="0"/>
              <a:t>Device is Intel® Xeon® CPU, E5649 @ 2.53GHz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4572000" y="5169242"/>
            <a:ext cx="1758815" cy="461665"/>
          </a:xfrm>
          <a:prstGeom prst="rect">
            <a:avLst/>
          </a:prstGeom>
          <a:noFill/>
        </p:spPr>
        <p:txBody>
          <a:bodyPr wrap="none" rtlCol="0">
            <a:spAutoFit/>
          </a:bodyPr>
          <a:lstStyle/>
          <a:p>
            <a:r>
              <a:rPr lang="en-GB" sz="2400" dirty="0">
                <a:solidFill>
                  <a:schemeClr val="accent2"/>
                </a:solidFill>
              </a:rPr>
              <a:t>Big impact!</a:t>
            </a:r>
          </a:p>
        </p:txBody>
      </p:sp>
      <p:cxnSp>
        <p:nvCxnSpPr>
          <p:cNvPr id="10" name="Straight Arrow Connector 9"/>
          <p:cNvCxnSpPr>
            <a:stCxn id="4" idx="3"/>
          </p:cNvCxnSpPr>
          <p:nvPr/>
        </p:nvCxnSpPr>
        <p:spPr>
          <a:xfrm flipV="1">
            <a:off x="6330815" y="4892243"/>
            <a:ext cx="1193513" cy="507832"/>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348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53752"/>
            <a:ext cx="8928992" cy="1143000"/>
          </a:xfrm>
        </p:spPr>
        <p:txBody>
          <a:bodyPr>
            <a:normAutofit fontScale="90000"/>
          </a:bodyPr>
          <a:lstStyle/>
          <a:p>
            <a:r>
              <a:rPr lang="en-GB" dirty="0"/>
              <a:t>Why using too much private memory can be a good thing</a:t>
            </a:r>
          </a:p>
        </p:txBody>
      </p:sp>
      <p:sp>
        <p:nvSpPr>
          <p:cNvPr id="3" name="Content Placeholder 2"/>
          <p:cNvSpPr>
            <a:spLocks noGrp="1"/>
          </p:cNvSpPr>
          <p:nvPr>
            <p:ph idx="1"/>
          </p:nvPr>
        </p:nvSpPr>
        <p:spPr>
          <a:xfrm>
            <a:off x="457200" y="1600200"/>
            <a:ext cx="8229600" cy="5257800"/>
          </a:xfrm>
        </p:spPr>
        <p:txBody>
          <a:bodyPr>
            <a:normAutofit fontScale="77500" lnSpcReduction="20000"/>
          </a:bodyPr>
          <a:lstStyle/>
          <a:p>
            <a:pPr>
              <a:lnSpc>
                <a:spcPct val="120000"/>
              </a:lnSpc>
            </a:pPr>
            <a:r>
              <a:rPr lang="en-GB" dirty="0"/>
              <a:t>In reality private memory is just hardware registers, so only dozens of these are available per work-item</a:t>
            </a:r>
          </a:p>
          <a:p>
            <a:pPr>
              <a:lnSpc>
                <a:spcPct val="120000"/>
              </a:lnSpc>
            </a:pPr>
            <a:r>
              <a:rPr lang="en-GB" dirty="0"/>
              <a:t>Many kernels will allocate too many variables to private memory</a:t>
            </a:r>
          </a:p>
          <a:p>
            <a:pPr>
              <a:lnSpc>
                <a:spcPct val="120000"/>
              </a:lnSpc>
            </a:pPr>
            <a:r>
              <a:rPr lang="en-GB" dirty="0"/>
              <a:t>So the compiler already has to be able to deal with this</a:t>
            </a:r>
          </a:p>
          <a:p>
            <a:pPr>
              <a:lnSpc>
                <a:spcPct val="120000"/>
              </a:lnSpc>
            </a:pPr>
            <a:r>
              <a:rPr lang="en-GB" dirty="0"/>
              <a:t>It does so by </a:t>
            </a:r>
            <a:r>
              <a:rPr lang="en-GB" i="1" dirty="0"/>
              <a:t>spilling</a:t>
            </a:r>
            <a:r>
              <a:rPr lang="en-GB" dirty="0"/>
              <a:t> excess private variables to (global) memory</a:t>
            </a:r>
          </a:p>
          <a:p>
            <a:pPr>
              <a:lnSpc>
                <a:spcPct val="120000"/>
              </a:lnSpc>
            </a:pPr>
            <a:r>
              <a:rPr lang="en-GB" dirty="0"/>
              <a:t>You still told the compiler something useful – that the data will only be accessed by a single work-item</a:t>
            </a:r>
          </a:p>
          <a:p>
            <a:pPr>
              <a:lnSpc>
                <a:spcPct val="120000"/>
              </a:lnSpc>
            </a:pPr>
            <a:r>
              <a:rPr lang="en-GB" dirty="0"/>
              <a:t>This lets the compiler allocate the data in such as way as to enable more efficient memory access</a:t>
            </a:r>
          </a:p>
        </p:txBody>
      </p:sp>
    </p:spTree>
    <p:extLst>
      <p:ext uri="{BB962C8B-B14F-4D97-AF65-F5344CB8AC3E}">
        <p14:creationId xmlns:p14="http://schemas.microsoft.com/office/powerpoint/2010/main" val="30666147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private memory</a:t>
            </a:r>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 </a:t>
            </a:r>
          </a:p>
          <a:p>
            <a:pPr lvl="1"/>
            <a:r>
              <a:rPr lang="en-GB" dirty="0"/>
              <a:t>Use private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a:t>
            </a:r>
          </a:p>
          <a:p>
            <a:pPr lvl="1"/>
            <a:r>
              <a:rPr lang="en-GB" dirty="0"/>
              <a:t>Modify the kernel so that each work-item copies its own row of A into private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Tree>
    <p:extLst>
      <p:ext uri="{BB962C8B-B14F-4D97-AF65-F5344CB8AC3E}">
        <p14:creationId xmlns:p14="http://schemas.microsoft.com/office/powerpoint/2010/main" val="53967259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1" y="1412776"/>
            <a:ext cx="8862093" cy="2448272"/>
          </a:xfrm>
        </p:spPr>
        <p:txBody>
          <a:bodyPr>
            <a:noAutofit/>
          </a:bodyPr>
          <a:lstStyle/>
          <a:p>
            <a:r>
              <a:rPr lang="en-GB" sz="2400" dirty="0"/>
              <a:t>We already noticed that, in one row of C, each element uses the same row of A</a:t>
            </a:r>
          </a:p>
          <a:p>
            <a:r>
              <a:rPr lang="en-GB" sz="2400" dirty="0"/>
              <a:t>Each work-item in a work-group also uses the same columns of B</a:t>
            </a:r>
          </a:p>
          <a:p>
            <a:r>
              <a:rPr lang="en-GB" sz="2400" dirty="0"/>
              <a:t>So let’s store the B columns in </a:t>
            </a:r>
            <a:r>
              <a:rPr lang="en-GB" sz="2400" b="1" dirty="0">
                <a:solidFill>
                  <a:schemeClr val="accent2"/>
                </a:solidFill>
              </a:rPr>
              <a:t>local</a:t>
            </a:r>
            <a:r>
              <a:rPr lang="en-GB" sz="2400" dirty="0">
                <a:solidFill>
                  <a:schemeClr val="accent2"/>
                </a:solidFill>
              </a:rPr>
              <a:t> </a:t>
            </a:r>
            <a:r>
              <a:rPr lang="en-GB" sz="2400" dirty="0"/>
              <a:t>memory (which is shared by the work-items in the work-group)</a:t>
            </a:r>
          </a:p>
        </p:txBody>
      </p:sp>
      <p:sp>
        <p:nvSpPr>
          <p:cNvPr id="8" name="Rectangle 5"/>
          <p:cNvSpPr>
            <a:spLocks noChangeArrowheads="1"/>
          </p:cNvSpPr>
          <p:nvPr/>
        </p:nvSpPr>
        <p:spPr bwMode="auto">
          <a:xfrm>
            <a:off x="43183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5335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3183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866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677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963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820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2051720" y="5949280"/>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83428"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3696612" y="5103538"/>
            <a:ext cx="1243651" cy="84574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6011" y="5929313"/>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Local memory for each work-group</a:t>
            </a:r>
          </a:p>
        </p:txBody>
      </p:sp>
      <p:sp>
        <p:nvSpPr>
          <p:cNvPr id="27" name="Oval 26"/>
          <p:cNvSpPr/>
          <p:nvPr/>
        </p:nvSpPr>
        <p:spPr>
          <a:xfrm rot="16200000">
            <a:off x="5406978" y="4489844"/>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p:cNvCxnSpPr>
            <a:stCxn id="26" idx="0"/>
          </p:cNvCxnSpPr>
          <p:nvPr/>
        </p:nvCxnSpPr>
        <p:spPr>
          <a:xfrm flipH="1" flipV="1">
            <a:off x="6444208" y="5085184"/>
            <a:ext cx="896695" cy="8441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662131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234280"/>
            <a:ext cx="9073008" cy="1143000"/>
          </a:xfrm>
        </p:spPr>
        <p:txBody>
          <a:bodyPr>
            <a:noAutofit/>
          </a:bodyPr>
          <a:lstStyle/>
          <a:p>
            <a:r>
              <a:rPr lang="en-GB" sz="2800" dirty="0"/>
              <a:t>Row of C per work-item, A row private, B columns local</a:t>
            </a:r>
          </a:p>
        </p:txBody>
      </p:sp>
      <p:sp>
        <p:nvSpPr>
          <p:cNvPr id="3" name="Content Placeholder 2"/>
          <p:cNvSpPr>
            <a:spLocks noGrp="1"/>
          </p:cNvSpPr>
          <p:nvPr>
            <p:ph idx="1"/>
          </p:nvPr>
        </p:nvSpPr>
        <p:spPr>
          <a:xfrm>
            <a:off x="-36513" y="995769"/>
            <a:ext cx="4608513" cy="5862231"/>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__local</a:t>
            </a:r>
            <a:r>
              <a:rPr lang="en-GB" sz="1800" b="1" dirty="0">
                <a:solidFill>
                  <a:schemeClr val="accent3"/>
                </a:solidFill>
                <a:latin typeface="Courier New Bold"/>
              </a:rPr>
              <a:t> </a:t>
            </a:r>
            <a:r>
              <a:rPr lang="en-GB" sz="1800" b="1" dirty="0">
                <a:solidFill>
                  <a:schemeClr val="accent2"/>
                </a:solidFill>
                <a:latin typeface="Courier New Bold"/>
              </a:rPr>
              <a:t>float</a:t>
            </a:r>
            <a:r>
              <a:rPr lang="en-GB" sz="1800" b="1" dirty="0">
                <a:latin typeface="Courier New Bold"/>
              </a:rPr>
              <a:t> *</a:t>
            </a:r>
            <a:r>
              <a:rPr lang="en-GB" sz="1800" b="1" dirty="0" err="1">
                <a:latin typeface="Courier New Bold"/>
              </a:rPr>
              <a:t>Bwrk</a:t>
            </a:r>
            <a:r>
              <a:rPr lang="en-GB" sz="1800" b="1" dirty="0">
                <a:latin typeface="Courier New Bold"/>
              </a:rPr>
              <a:t>)</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iloc</a:t>
            </a:r>
            <a:r>
              <a:rPr lang="en-GB" sz="1800" b="1" dirty="0">
                <a:latin typeface="Courier New Bold"/>
              </a:rPr>
              <a:t> = </a:t>
            </a:r>
            <a:r>
              <a:rPr lang="en-GB" sz="1800" b="1" dirty="0" err="1">
                <a:solidFill>
                  <a:schemeClr val="tx2">
                    <a:lumMod val="75000"/>
                  </a:schemeClr>
                </a:solidFill>
                <a:latin typeface="Courier New Bold"/>
              </a:rPr>
              <a:t>get_local_id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nloc</a:t>
            </a:r>
            <a:r>
              <a:rPr lang="en-GB" sz="1800" b="1" dirty="0">
                <a:latin typeface="Courier New Bold"/>
              </a:rPr>
              <a:t> = </a:t>
            </a:r>
            <a:r>
              <a:rPr lang="en-GB" sz="1800" b="1" dirty="0" err="1">
                <a:solidFill>
                  <a:schemeClr val="tx2">
                    <a:lumMod val="75000"/>
                  </a:schemeClr>
                </a:solidFill>
                <a:latin typeface="Courier New Bold"/>
              </a:rPr>
              <a:t>get_local_size</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p:txBody>
      </p:sp>
      <p:sp>
        <p:nvSpPr>
          <p:cNvPr id="4" name="Content Placeholder 2"/>
          <p:cNvSpPr txBox="1">
            <a:spLocks/>
          </p:cNvSpPr>
          <p:nvPr/>
        </p:nvSpPr>
        <p:spPr>
          <a:xfrm>
            <a:off x="4427984" y="764704"/>
            <a:ext cx="4680520" cy="4968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2"/>
                </a:solidFill>
                <a:latin typeface="Courier New Bold"/>
              </a:rPr>
              <a:t>float</a:t>
            </a:r>
            <a:r>
              <a:rPr lang="en-GB" sz="1800" b="1" dirty="0">
                <a:solidFill>
                  <a:schemeClr val="accent1"/>
                </a:solidFill>
                <a:latin typeface="Courier New Bold"/>
              </a:rPr>
              <a:t>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for</a:t>
            </a:r>
            <a:r>
              <a:rPr lang="en-GB" sz="1800" b="1" dirty="0">
                <a:latin typeface="Courier New Bold"/>
              </a:rPr>
              <a:t> (j = 0; j &lt; N; j++) {</a:t>
            </a:r>
          </a:p>
          <a:p>
            <a:pPr marL="0" indent="0">
              <a:buNone/>
            </a:pPr>
            <a:r>
              <a:rPr lang="en-GB" sz="1800" b="1" dirty="0">
                <a:latin typeface="Courier New Bold"/>
              </a:rPr>
              <a:t>  barrier(CLK_LOCAL_MEM_FENCE);    </a:t>
            </a:r>
          </a:p>
          <a:p>
            <a:pPr marL="0" indent="0">
              <a:buNone/>
            </a:pPr>
            <a:r>
              <a:rPr lang="en-GB" sz="1800" b="1" dirty="0">
                <a:solidFill>
                  <a:schemeClr val="accent1"/>
                </a:solidFill>
                <a:latin typeface="Courier New Bold"/>
              </a:rPr>
              <a:t>  for</a:t>
            </a:r>
            <a:r>
              <a:rPr lang="en-GB" sz="1800" b="1" dirty="0">
                <a:latin typeface="Courier New Bold"/>
              </a:rPr>
              <a:t> (k=</a:t>
            </a:r>
            <a:r>
              <a:rPr lang="en-GB" sz="1800" b="1" dirty="0" err="1">
                <a:latin typeface="Courier New Bold"/>
              </a:rPr>
              <a:t>iloc</a:t>
            </a:r>
            <a:r>
              <a:rPr lang="en-GB" sz="1800" b="1" dirty="0">
                <a:latin typeface="Courier New Bold"/>
              </a:rPr>
              <a:t>; k&lt;N; k+=</a:t>
            </a:r>
            <a:r>
              <a:rPr lang="en-GB" sz="1800" b="1" dirty="0" err="1">
                <a:latin typeface="Courier New Bold"/>
              </a:rPr>
              <a:t>nloc</a:t>
            </a:r>
            <a:r>
              <a:rPr lang="en-GB" sz="1800" b="1" dirty="0">
                <a:latin typeface="Courier New Bold"/>
              </a:rPr>
              <a:t>)</a:t>
            </a:r>
          </a:p>
          <a:p>
            <a:pPr marL="0" indent="0">
              <a:buNone/>
            </a:pPr>
            <a:r>
              <a:rPr lang="en-GB" sz="1800" b="1" dirty="0">
                <a:latin typeface="Courier New Bold"/>
              </a:rPr>
              <a:t>    </a:t>
            </a:r>
            <a:r>
              <a:rPr lang="en-GB" sz="1800" b="1" dirty="0" err="1">
                <a:latin typeface="Courier New Bold"/>
              </a:rPr>
              <a:t>Bwrk</a:t>
            </a:r>
            <a:r>
              <a:rPr lang="en-GB" sz="1800" b="1" dirty="0">
                <a:latin typeface="Courier New Bold"/>
              </a:rPr>
              <a:t>[k] = 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barrier(CLK_LOCAL_MEM_FENCE);</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 * </a:t>
            </a:r>
            <a:r>
              <a:rPr lang="en-GB" sz="1800" b="1" dirty="0" err="1">
                <a:latin typeface="Courier New Bold"/>
              </a:rPr>
              <a:t>Bwrk</a:t>
            </a:r>
            <a:r>
              <a:rPr lang="en-GB" sz="1800" b="1" dirty="0">
                <a:latin typeface="Courier New Bold"/>
              </a:rPr>
              <a:t>[k];</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788024" y="5380672"/>
            <a:ext cx="3960441" cy="1477328"/>
          </a:xfrm>
          <a:prstGeom prst="rect">
            <a:avLst/>
          </a:prstGeom>
        </p:spPr>
        <p:txBody>
          <a:bodyPr wrap="square">
            <a:spAutoFit/>
          </a:bodyPr>
          <a:lstStyle/>
          <a:p>
            <a:pPr algn="ctr"/>
            <a:r>
              <a:rPr lang="en-GB" b="1" dirty="0">
                <a:solidFill>
                  <a:schemeClr val="accent1"/>
                </a:solidFill>
              </a:rPr>
              <a:t>Pass in a pointer to local memory.  Work-items in a work-group start by cooperatively copying the columns of B they need into the work-group's local memory.</a:t>
            </a:r>
          </a:p>
        </p:txBody>
      </p:sp>
      <p:sp>
        <p:nvSpPr>
          <p:cNvPr id="8" name="Oval 7"/>
          <p:cNvSpPr/>
          <p:nvPr/>
        </p:nvSpPr>
        <p:spPr>
          <a:xfrm>
            <a:off x="0" y="3933056"/>
            <a:ext cx="4283968"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p:cNvSpPr/>
          <p:nvPr/>
        </p:nvSpPr>
        <p:spPr>
          <a:xfrm>
            <a:off x="107504" y="2564904"/>
            <a:ext cx="3672408"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p:cNvSpPr/>
          <p:nvPr/>
        </p:nvSpPr>
        <p:spPr>
          <a:xfrm>
            <a:off x="4572000" y="2420888"/>
            <a:ext cx="4320480" cy="13681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901599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 = cl::Buffer(context, </a:t>
            </a:r>
          </a:p>
          <a:p>
            <a:r>
              <a:rPr lang="en-US" sz="1100" b="1" dirty="0">
                <a:latin typeface="Courier New Bold"/>
              </a:rPr>
              <a:t>                              </a:t>
            </a:r>
            <a:r>
              <a:rPr lang="en-US" sz="1100" b="1" dirty="0">
                <a:solidFill>
                  <a:schemeClr val="tx1"/>
                </a:solidFill>
                <a:latin typeface="Courier New Bold"/>
              </a:rPr>
              <a:t>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a:p>
            <a:endParaRPr lang="da-DK" sz="1100" b="1" dirty="0">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latin typeface="Courier New Bold"/>
            </a:endParaRPr>
          </a:p>
          <a:p>
            <a:r>
              <a:rPr lang="en-US" sz="1100" b="1" dirty="0">
                <a:latin typeface="Courier New Bold"/>
              </a:rPr>
              <a:t>  </a:t>
            </a:r>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solidFill>
                <a:schemeClr val="tx1"/>
              </a:solidFill>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13" name="Rectangle 12"/>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11" name="TextBox 10"/>
          <p:cNvSpPr txBox="1"/>
          <p:nvPr/>
        </p:nvSpPr>
        <p:spPr>
          <a:xfrm>
            <a:off x="827584" y="836712"/>
            <a:ext cx="7837698" cy="1631216"/>
          </a:xfrm>
          <a:prstGeom prst="rect">
            <a:avLst/>
          </a:prstGeom>
          <a:solidFill>
            <a:schemeClr val="accent4"/>
          </a:solidFill>
          <a:ln>
            <a:noFill/>
          </a:ln>
        </p:spPr>
        <p:txBody>
          <a:bodyPr wrap="square" rtlCol="0">
            <a:spAutoFit/>
          </a:bodyPr>
          <a:lstStyle/>
          <a:p>
            <a:r>
              <a:rPr lang="en-US" sz="2000" dirty="0">
                <a:solidFill>
                  <a:schemeClr val="bg1"/>
                </a:solidFill>
              </a:rPr>
              <a:t>Changes to host program: Pass local memory to kernels. </a:t>
            </a:r>
          </a:p>
          <a:p>
            <a:pPr marL="361950" lvl="2" indent="-361950">
              <a:buFont typeface="+mj-lt"/>
              <a:buAutoNum type="arabicPeriod"/>
            </a:pPr>
            <a:r>
              <a:rPr lang="en-US" sz="2000" dirty="0">
                <a:solidFill>
                  <a:schemeClr val="bg1"/>
                </a:solidFill>
              </a:rPr>
              <a:t>This requires a change to the kernel argument lists … an </a:t>
            </a:r>
            <a:r>
              <a:rPr lang="en-US" sz="2000" dirty="0" err="1">
                <a:solidFill>
                  <a:schemeClr val="bg1"/>
                </a:solidFill>
              </a:rPr>
              <a:t>arg</a:t>
            </a:r>
            <a:r>
              <a:rPr lang="en-US" sz="2000" dirty="0">
                <a:solidFill>
                  <a:schemeClr val="bg1"/>
                </a:solidFill>
              </a:rPr>
              <a:t> of type </a:t>
            </a:r>
            <a:r>
              <a:rPr lang="en-US" sz="2000" dirty="0" err="1">
                <a:solidFill>
                  <a:schemeClr val="bg1"/>
                </a:solidFill>
              </a:rPr>
              <a:t>LocalSpaceArg</a:t>
            </a:r>
            <a:r>
              <a:rPr lang="en-US" sz="2000" dirty="0">
                <a:solidFill>
                  <a:schemeClr val="bg1"/>
                </a:solidFill>
              </a:rPr>
              <a:t> is needed. </a:t>
            </a:r>
          </a:p>
          <a:p>
            <a:pPr marL="361950" lvl="2" indent="-361950">
              <a:buFont typeface="+mj-lt"/>
              <a:buAutoNum type="arabicPeriod"/>
            </a:pPr>
            <a:r>
              <a:rPr lang="en-US" sz="2000" dirty="0">
                <a:solidFill>
                  <a:schemeClr val="bg1"/>
                </a:solidFill>
              </a:rPr>
              <a:t>Allocate the size of local memory</a:t>
            </a:r>
          </a:p>
          <a:p>
            <a:pPr marL="361950" lvl="2" indent="-361950">
              <a:buFont typeface="+mj-lt"/>
              <a:buAutoNum type="arabicPeriod"/>
            </a:pPr>
            <a:r>
              <a:rPr lang="en-US" sz="2000" dirty="0">
                <a:solidFill>
                  <a:schemeClr val="bg1"/>
                </a:solidFill>
              </a:rPr>
              <a:t>Update argument list in kernel </a:t>
            </a:r>
            <a:r>
              <a:rPr lang="en-US" sz="2000" dirty="0" err="1">
                <a:solidFill>
                  <a:schemeClr val="bg1"/>
                </a:solidFill>
              </a:rPr>
              <a:t>functor</a:t>
            </a:r>
            <a:endParaRPr lang="en-US" sz="2000" dirty="0">
              <a:solidFill>
                <a:schemeClr val="bg1"/>
              </a:solidFill>
            </a:endParaRPr>
          </a:p>
        </p:txBody>
      </p:sp>
      <p:sp>
        <p:nvSpPr>
          <p:cNvPr id="10" name="TextBox 9"/>
          <p:cNvSpPr txBox="1"/>
          <p:nvPr/>
        </p:nvSpPr>
        <p:spPr>
          <a:xfrm>
            <a:off x="4499992" y="4293096"/>
            <a:ext cx="4541561" cy="430887"/>
          </a:xfrm>
          <a:prstGeom prst="rect">
            <a:avLst/>
          </a:prstGeom>
          <a:solidFill>
            <a:schemeClr val="bg1"/>
          </a:solidFill>
          <a:ln w="12700">
            <a:solidFill>
              <a:schemeClr val="accent4"/>
            </a:solidFill>
          </a:ln>
        </p:spPr>
        <p:txBody>
          <a:bodyPr wrap="square" rtlCol="0">
            <a:spAutoFit/>
          </a:bodyPr>
          <a:lstStyle/>
          <a:p>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 </a:t>
            </a:r>
            <a:r>
              <a:rPr lang="en-US" sz="1100" b="1" dirty="0" err="1">
                <a:solidFill>
                  <a:srgbClr val="FF0000"/>
                </a:solidFill>
                <a:latin typeface="Courier New Bold"/>
              </a:rPr>
              <a:t>localmem</a:t>
            </a:r>
            <a:r>
              <a:rPr lang="en-US" sz="1100" b="1" dirty="0">
                <a:latin typeface="Courier New Bold"/>
              </a:rPr>
              <a:t>);</a:t>
            </a:r>
            <a:endParaRPr lang="en-GB" sz="1100" b="1" dirty="0">
              <a:latin typeface="Courier New Bold"/>
            </a:endParaRPr>
          </a:p>
        </p:txBody>
      </p:sp>
      <p:sp>
        <p:nvSpPr>
          <p:cNvPr id="9" name="TextBox 8"/>
          <p:cNvSpPr txBox="1"/>
          <p:nvPr/>
        </p:nvSpPr>
        <p:spPr>
          <a:xfrm>
            <a:off x="4499993" y="2845972"/>
            <a:ext cx="4536504" cy="938719"/>
          </a:xfrm>
          <a:prstGeom prst="rect">
            <a:avLst/>
          </a:prstGeom>
          <a:solidFill>
            <a:schemeClr val="bg1"/>
          </a:solidFill>
          <a:ln w="12700">
            <a:solidFill>
              <a:schemeClr val="accent4"/>
            </a:solidFill>
          </a:ln>
        </p:spPr>
        <p:txBody>
          <a:bodyPr wrap="square" rtlCol="0">
            <a:spAutoFit/>
          </a:bodyPr>
          <a:lstStyle/>
          <a:p>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solidFill>
                  <a:srgbClr val="FF0000"/>
                </a:solidFill>
                <a:latin typeface="Courier New Bold"/>
              </a:rPr>
              <a:t> </a:t>
            </a:r>
            <a:r>
              <a:rPr lang="en-GB" sz="1100" b="1" dirty="0" err="1">
                <a:solidFill>
                  <a:srgbClr val="FF0000"/>
                </a:solidFill>
                <a:latin typeface="Courier New Bold"/>
              </a:rPr>
              <a:t>localmem</a:t>
            </a:r>
            <a:r>
              <a:rPr lang="en-GB" sz="1100" b="1" dirty="0">
                <a:solidFill>
                  <a:srgbClr val="FF0000"/>
                </a:solidFill>
                <a:latin typeface="Courier New Bold"/>
              </a:rPr>
              <a:t> =</a:t>
            </a:r>
          </a:p>
          <a:p>
            <a:r>
              <a:rPr lang="en-GB" sz="1100" b="1" dirty="0">
                <a:solidFill>
                  <a:srgbClr val="FF0000"/>
                </a:solidFill>
                <a:latin typeface="Courier New Bold"/>
              </a:rPr>
              <a:t>                    cl::Local(</a:t>
            </a:r>
            <a:r>
              <a:rPr lang="en-GB" sz="1100" b="1" dirty="0" err="1">
                <a:solidFill>
                  <a:srgbClr val="FF0000"/>
                </a:solidFill>
                <a:latin typeface="Courier New Bold"/>
              </a:rPr>
              <a:t>sizeof</a:t>
            </a:r>
            <a:r>
              <a:rPr lang="en-GB" sz="1100" b="1" dirty="0">
                <a:solidFill>
                  <a:srgbClr val="FF0000"/>
                </a:solidFill>
                <a:latin typeface="Courier New Bold"/>
              </a:rPr>
              <a:t>(float) * N);</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 </a:t>
            </a:r>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latin typeface="Courier New Bold"/>
              </a:rPr>
              <a:t>&gt;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p:txBody>
      </p:sp>
    </p:spTree>
    <p:extLst>
      <p:ext uri="{BB962C8B-B14F-4D97-AF65-F5344CB8AC3E}">
        <p14:creationId xmlns:p14="http://schemas.microsoft.com/office/powerpoint/2010/main" val="26279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CPU</a:t>
            </a:r>
          </a:p>
        </p:txBody>
      </p:sp>
      <p:sp>
        <p:nvSpPr>
          <p:cNvPr id="3" name="Content Placeholder 2"/>
          <p:cNvSpPr>
            <a:spLocks noGrp="1"/>
          </p:cNvSpPr>
          <p:nvPr>
            <p:ph idx="1"/>
          </p:nvPr>
        </p:nvSpPr>
        <p:spPr>
          <a:xfrm>
            <a:off x="179512" y="1600200"/>
            <a:ext cx="8856984" cy="5069160"/>
          </a:xfrm>
        </p:spPr>
        <p:txBody>
          <a:bodyPr>
            <a:normAutofit fontScale="85000" lnSpcReduction="10000"/>
          </a:bodyPr>
          <a:lstStyle/>
          <a:p>
            <a:r>
              <a:rPr lang="en-GB" dirty="0"/>
              <a:t>Download the AMD APP SDK from their website</a:t>
            </a:r>
          </a:p>
          <a:p>
            <a:r>
              <a:rPr lang="en-GB" dirty="0"/>
              <a:t>Extract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file.tar.gz</a:t>
            </a:r>
            <a:endParaRPr lang="en-GB" b="1" dirty="0">
              <a:solidFill>
                <a:schemeClr val="accent6">
                  <a:lumMod val="75000"/>
                </a:schemeClr>
              </a:solidFill>
              <a:latin typeface="Courier New Bold"/>
              <a:cs typeface="Courier New Bold"/>
            </a:endParaRPr>
          </a:p>
          <a:p>
            <a:r>
              <a:rPr lang="en-GB" dirty="0"/>
              <a:t>Install with</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./Install*.sh</a:t>
            </a:r>
          </a:p>
          <a:p>
            <a:r>
              <a:rPr lang="en-GB" dirty="0"/>
              <a:t>Create symbolic links to the library and includes</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/opt/AMDAPP/lib/x86_64/*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/local/lib</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/opt/AMDAPP/include/*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/local/include</a:t>
            </a:r>
          </a:p>
          <a:p>
            <a:r>
              <a:rPr lang="en-GB" dirty="0"/>
              <a:t>Update linker paths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ldconfig</a:t>
            </a:r>
            <a:endParaRPr lang="en-GB" b="1" dirty="0">
              <a:solidFill>
                <a:schemeClr val="accent6">
                  <a:lumMod val="75000"/>
                </a:schemeClr>
              </a:solidFill>
              <a:latin typeface="Courier New Bold"/>
              <a:cs typeface="Courier New Bold"/>
            </a:endParaRPr>
          </a:p>
          <a:p>
            <a:r>
              <a:rPr lang="en-GB" dirty="0"/>
              <a:t>Reboot and run </a:t>
            </a:r>
            <a:r>
              <a:rPr lang="en-GB" b="1" dirty="0" err="1">
                <a:solidFill>
                  <a:schemeClr val="accent6">
                    <a:lumMod val="75000"/>
                  </a:schemeClr>
                </a:solidFill>
                <a:latin typeface="Courier New Bold"/>
                <a:cs typeface="Courier New Bold"/>
              </a:rPr>
              <a:t>clinfo</a:t>
            </a:r>
            <a:endParaRPr lang="en-GB" b="1" dirty="0">
              <a:solidFill>
                <a:schemeClr val="accent6">
                  <a:lumMod val="75000"/>
                </a:schemeClr>
              </a:solidFill>
              <a:latin typeface="Courier New Bold"/>
              <a:cs typeface="Courier New Bold"/>
            </a:endParaRPr>
          </a:p>
          <a:p>
            <a:pPr lvl="1"/>
            <a:r>
              <a:rPr lang="en-GB" dirty="0"/>
              <a:t>Your CPU should be listed</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31216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3875917418"/>
              </p:ext>
            </p:extLst>
          </p:nvPr>
        </p:nvGraphicFramePr>
        <p:xfrm>
          <a:off x="611560" y="2132856"/>
          <a:ext cx="7920879" cy="258572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MFLOPS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887.2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3,926.1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3,720.9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3,379.5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4,195.8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3,385.8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8,584.3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10,047.5</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8,181.9</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6"/>
                  </a:ext>
                </a:extLst>
              </a:tr>
            </a:tbl>
          </a:graphicData>
        </a:graphic>
      </p:graphicFrame>
      <p:sp>
        <p:nvSpPr>
          <p:cNvPr id="6" name="TextBox 5"/>
          <p:cNvSpPr txBox="1"/>
          <p:nvPr/>
        </p:nvSpPr>
        <p:spPr>
          <a:xfrm>
            <a:off x="181190" y="4869160"/>
            <a:ext cx="8890240" cy="646331"/>
          </a:xfrm>
          <a:prstGeom prst="rect">
            <a:avLst/>
          </a:prstGeom>
          <a:noFill/>
        </p:spPr>
        <p:txBody>
          <a:bodyPr wrap="square" rtlCol="0">
            <a:spAutoFit/>
          </a:bodyPr>
          <a:lstStyle/>
          <a:p>
            <a:r>
              <a:rPr lang="en-GB" dirty="0"/>
              <a:t>Device is Tesla® M2090 GPU from NVIDIA® with a max of 16 compute units, 512 PEs</a:t>
            </a:r>
          </a:p>
          <a:p>
            <a:r>
              <a:rPr lang="en-GB" dirty="0"/>
              <a:t>Device is Intel® Xeon® CPU, E5649 @ 2.53GHz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39774043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local memory</a:t>
            </a:r>
          </a:p>
        </p:txBody>
      </p:sp>
      <p:sp>
        <p:nvSpPr>
          <p:cNvPr id="8" name="Content Placeholder 7"/>
          <p:cNvSpPr>
            <a:spLocks noGrp="1"/>
          </p:cNvSpPr>
          <p:nvPr>
            <p:ph idx="1"/>
          </p:nvPr>
        </p:nvSpPr>
        <p:spPr>
          <a:xfrm>
            <a:off x="179512" y="1127502"/>
            <a:ext cx="8784976" cy="5541858"/>
          </a:xfrm>
        </p:spPr>
        <p:txBody>
          <a:bodyPr>
            <a:normAutofit fontScale="85000" lnSpcReduction="20000"/>
          </a:bodyPr>
          <a:lstStyle/>
          <a:p>
            <a:r>
              <a:rPr lang="en-GB" dirty="0">
                <a:solidFill>
                  <a:schemeClr val="accent2"/>
                </a:solidFill>
              </a:rPr>
              <a:t>Goal: </a:t>
            </a:r>
          </a:p>
          <a:p>
            <a:pPr lvl="1"/>
            <a:r>
              <a:rPr lang="en-GB" dirty="0"/>
              <a:t>Use local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 that already uses private memory from the previous exercise</a:t>
            </a:r>
          </a:p>
          <a:p>
            <a:pPr lvl="1"/>
            <a:r>
              <a:rPr lang="en-GB" dirty="0"/>
              <a:t>Modify the kernel so that each work-group collaboratively copies its own column of B into local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Tree>
    <p:extLst>
      <p:ext uri="{BB962C8B-B14F-4D97-AF65-F5344CB8AC3E}">
        <p14:creationId xmlns:p14="http://schemas.microsoft.com/office/powerpoint/2010/main" val="159955657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27384"/>
            <a:ext cx="9396536" cy="1143000"/>
          </a:xfrm>
        </p:spPr>
        <p:txBody>
          <a:bodyPr>
            <a:normAutofit fontScale="90000"/>
          </a:bodyPr>
          <a:lstStyle/>
          <a:p>
            <a:r>
              <a:rPr lang="en-GB" dirty="0"/>
              <a:t>Making matrix multiplication </a:t>
            </a:r>
            <a:r>
              <a:rPr lang="en-GB" i="1" dirty="0">
                <a:solidFill>
                  <a:schemeClr val="accent2"/>
                </a:solidFill>
              </a:rPr>
              <a:t>really</a:t>
            </a:r>
            <a:r>
              <a:rPr lang="en-GB" dirty="0">
                <a:solidFill>
                  <a:schemeClr val="accent3"/>
                </a:solidFill>
              </a:rPr>
              <a:t> </a:t>
            </a:r>
            <a:r>
              <a:rPr lang="en-GB" dirty="0"/>
              <a:t>fast</a:t>
            </a:r>
          </a:p>
        </p:txBody>
      </p:sp>
      <p:sp>
        <p:nvSpPr>
          <p:cNvPr id="3" name="Content Placeholder 2"/>
          <p:cNvSpPr>
            <a:spLocks noGrp="1"/>
          </p:cNvSpPr>
          <p:nvPr>
            <p:ph idx="1"/>
          </p:nvPr>
        </p:nvSpPr>
        <p:spPr>
          <a:xfrm>
            <a:off x="107504" y="1340768"/>
            <a:ext cx="8928992" cy="5328592"/>
          </a:xfrm>
        </p:spPr>
        <p:txBody>
          <a:bodyPr>
            <a:normAutofit fontScale="77500" lnSpcReduction="20000"/>
          </a:bodyPr>
          <a:lstStyle/>
          <a:p>
            <a:pPr>
              <a:lnSpc>
                <a:spcPct val="110000"/>
              </a:lnSpc>
            </a:pPr>
            <a:r>
              <a:rPr lang="en-GB" dirty="0"/>
              <a:t>Our goal has been to describe how to work with private, local and global memory.  We’ve ignored many well-known techniques for making matrix multiplication fast</a:t>
            </a:r>
          </a:p>
          <a:p>
            <a:pPr lvl="1">
              <a:lnSpc>
                <a:spcPct val="110000"/>
              </a:lnSpc>
            </a:pPr>
            <a:r>
              <a:rPr lang="en-GB" dirty="0"/>
              <a:t>The number of work-items should be a multiple of the fundamental machine “vector width”.  This is the </a:t>
            </a:r>
            <a:r>
              <a:rPr lang="en-GB" dirty="0" err="1"/>
              <a:t>wavefront</a:t>
            </a:r>
            <a:r>
              <a:rPr lang="en-GB" dirty="0"/>
              <a:t> on AMD, warp on NVIDIA, and the number of SIMD lanes exposed by vector units on a CPU</a:t>
            </a:r>
          </a:p>
          <a:p>
            <a:pPr lvl="1">
              <a:lnSpc>
                <a:spcPct val="110000"/>
              </a:lnSpc>
            </a:pPr>
            <a:r>
              <a:rPr lang="en-GB" dirty="0"/>
              <a:t>To optimize reuse of data, you need to use </a:t>
            </a:r>
            <a:r>
              <a:rPr lang="en-GB" i="1" dirty="0"/>
              <a:t>blocking</a:t>
            </a:r>
            <a:r>
              <a:rPr lang="en-GB" dirty="0"/>
              <a:t> techniques  </a:t>
            </a:r>
          </a:p>
          <a:p>
            <a:pPr lvl="2">
              <a:lnSpc>
                <a:spcPct val="110000"/>
              </a:lnSpc>
            </a:pPr>
            <a:r>
              <a:rPr lang="en-GB" dirty="0"/>
              <a:t>Decompose matrices into tiles such that three tiles just fit in the fastest memory</a:t>
            </a:r>
          </a:p>
          <a:p>
            <a:pPr lvl="2">
              <a:lnSpc>
                <a:spcPct val="110000"/>
              </a:lnSpc>
            </a:pPr>
            <a:r>
              <a:rPr lang="en-GB" dirty="0"/>
              <a:t>Copy tiles into local memory</a:t>
            </a:r>
          </a:p>
          <a:p>
            <a:pPr lvl="2">
              <a:lnSpc>
                <a:spcPct val="110000"/>
              </a:lnSpc>
            </a:pPr>
            <a:r>
              <a:rPr lang="en-GB" dirty="0"/>
              <a:t>Do the multiplication over the tiles</a:t>
            </a:r>
          </a:p>
          <a:p>
            <a:pPr lvl="1">
              <a:lnSpc>
                <a:spcPct val="110000"/>
              </a:lnSpc>
            </a:pPr>
            <a:r>
              <a:rPr lang="en-GB" dirty="0"/>
              <a:t>We have provided a very fast yet still quite simple block matrix multiply solution in OpenCL. This uses register blocking with block sizes mapped onto the GPU’s warp/</a:t>
            </a:r>
            <a:r>
              <a:rPr lang="en-GB" dirty="0" err="1"/>
              <a:t>wavefront</a:t>
            </a:r>
            <a:r>
              <a:rPr lang="en-GB" dirty="0"/>
              <a:t> size. We'll come back to this later in the advanced section</a:t>
            </a:r>
          </a:p>
        </p:txBody>
      </p:sp>
    </p:spTree>
    <p:extLst>
      <p:ext uri="{BB962C8B-B14F-4D97-AF65-F5344CB8AC3E}">
        <p14:creationId xmlns:p14="http://schemas.microsoft.com/office/powerpoint/2010/main" val="1801578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1385497"/>
            <a:ext cx="8875712" cy="4425355"/>
          </a:xfrm>
        </p:spPr>
        <p:txBody>
          <a:bodyPr>
            <a:normAutofit/>
          </a:bodyPr>
          <a:lstStyle/>
          <a:p>
            <a:pPr marL="0" indent="0">
              <a:buNone/>
            </a:pPr>
            <a:r>
              <a:rPr lang="en-GB" sz="1800" dirty="0">
                <a:latin typeface="Courier"/>
              </a:rPr>
              <a:t>void </a:t>
            </a:r>
            <a:r>
              <a:rPr lang="en-GB" sz="1800" dirty="0" err="1">
                <a:latin typeface="Courier"/>
              </a:rPr>
              <a:t>mat_mul</a:t>
            </a:r>
            <a:r>
              <a:rPr lang="en-GB" sz="1800" dirty="0">
                <a:latin typeface="Courier"/>
              </a:rPr>
              <a:t>(</a:t>
            </a:r>
            <a:r>
              <a:rPr lang="en-GB" sz="1800" dirty="0" err="1">
                <a:latin typeface="Courier"/>
              </a:rPr>
              <a:t>int</a:t>
            </a:r>
            <a:r>
              <a:rPr lang="en-GB" sz="1800" dirty="0">
                <a:latin typeface="Courier"/>
              </a:rPr>
              <a:t> N, float *A, float *B, float *C)</a:t>
            </a:r>
          </a:p>
          <a:p>
            <a:pPr marL="0" indent="0">
              <a:buNone/>
            </a:pPr>
            <a:r>
              <a:rPr lang="en-GB" sz="1800" dirty="0">
                <a:latin typeface="Courier"/>
              </a:rPr>
              <a:t>{</a:t>
            </a:r>
            <a:endParaRPr lang="en-GB" sz="1800" i="1" dirty="0">
              <a:latin typeface="Courier"/>
            </a:endParaRPr>
          </a:p>
          <a:p>
            <a:pPr marL="0" indent="0">
              <a:buNone/>
            </a:pPr>
            <a:r>
              <a:rPr lang="en-GB" sz="1800" dirty="0">
                <a:latin typeface="Courier"/>
              </a:rPr>
              <a:t>  </a:t>
            </a:r>
            <a:r>
              <a:rPr lang="en-GB" sz="1800" dirty="0" err="1">
                <a:latin typeface="Courier"/>
              </a:rPr>
              <a:t>int</a:t>
            </a:r>
            <a:r>
              <a:rPr lang="en-GB" sz="1800" dirty="0">
                <a:latin typeface="Courier"/>
              </a:rPr>
              <a:t> </a:t>
            </a:r>
            <a:r>
              <a:rPr lang="en-GB" sz="1800" dirty="0" err="1">
                <a:latin typeface="Courier"/>
              </a:rPr>
              <a:t>i</a:t>
            </a:r>
            <a:r>
              <a:rPr lang="en-GB" sz="1800" dirty="0">
                <a:latin typeface="Courier"/>
              </a:rPr>
              <a:t>, j, k;</a:t>
            </a:r>
          </a:p>
          <a:p>
            <a:pPr marL="0" indent="0">
              <a:buNone/>
            </a:pPr>
            <a:r>
              <a:rPr lang="en-GB" sz="1800" dirty="0">
                <a:latin typeface="Courier"/>
              </a:rPr>
              <a:t>  for (i = 0; i &lt; N; i++) </a:t>
            </a:r>
          </a:p>
          <a:p>
            <a:pPr marL="0" indent="0">
              <a:buNone/>
            </a:pPr>
            <a:r>
              <a:rPr lang="en-GB" sz="1800" dirty="0">
                <a:latin typeface="Courier"/>
              </a:rPr>
              <a:t>    for (j = 0; j &lt; N; j++) </a:t>
            </a:r>
          </a:p>
          <a:p>
            <a:pPr marL="0" indent="0">
              <a:buNone/>
            </a:pPr>
            <a:r>
              <a:rPr lang="en-GB" sz="1800" dirty="0">
                <a:latin typeface="Courier"/>
              </a:rPr>
              <a:t>      for (k = 0; k &lt; N; k++)  </a:t>
            </a:r>
          </a:p>
          <a:p>
            <a:pPr marL="0" indent="0">
              <a:buNone/>
            </a:pPr>
            <a:r>
              <a:rPr lang="en-GB" sz="1800" dirty="0">
                <a:latin typeface="Courier"/>
              </a:rPr>
              <a:t>        C[</a:t>
            </a:r>
            <a:r>
              <a:rPr lang="en-GB" sz="1800" dirty="0" err="1">
                <a:latin typeface="Courier"/>
              </a:rPr>
              <a:t>i</a:t>
            </a:r>
            <a:r>
              <a:rPr lang="en-GB" sz="1800" dirty="0">
                <a:latin typeface="Courier"/>
              </a:rPr>
              <a:t>*</a:t>
            </a:r>
            <a:r>
              <a:rPr lang="en-GB" sz="1800" dirty="0" err="1">
                <a:latin typeface="Courier"/>
              </a:rPr>
              <a:t>N+j</a:t>
            </a:r>
            <a:r>
              <a:rPr lang="en-GB" sz="1800" dirty="0">
                <a:latin typeface="Courier"/>
              </a:rPr>
              <a:t>] += A[</a:t>
            </a:r>
            <a:r>
              <a:rPr lang="en-GB" sz="1800" dirty="0" err="1">
                <a:latin typeface="Courier"/>
              </a:rPr>
              <a:t>i</a:t>
            </a:r>
            <a:r>
              <a:rPr lang="en-GB" sz="1800" dirty="0">
                <a:latin typeface="Courier"/>
              </a:rPr>
              <a:t>*</a:t>
            </a:r>
            <a:r>
              <a:rPr lang="en-GB" sz="1800" dirty="0" err="1">
                <a:latin typeface="Courier"/>
              </a:rPr>
              <a:t>N+k</a:t>
            </a:r>
            <a:r>
              <a:rPr lang="en-GB" sz="1800" dirty="0">
                <a:latin typeface="Courier"/>
              </a:rPr>
              <a:t>] * B[k*</a:t>
            </a:r>
            <a:r>
              <a:rPr lang="en-GB" sz="1800" dirty="0" err="1">
                <a:latin typeface="Courier"/>
              </a:rPr>
              <a:t>N+j</a:t>
            </a:r>
            <a:r>
              <a:rPr lang="en-GB" sz="1800" dirty="0">
                <a:latin typeface="Courier"/>
              </a:rPr>
              <a:t>];</a:t>
            </a:r>
          </a:p>
          <a:p>
            <a:pPr marL="0" indent="0">
              <a:buNone/>
            </a:pPr>
            <a:r>
              <a:rPr lang="en-GB" sz="1800" b="1" dirty="0">
                <a:latin typeface="Courier"/>
              </a:rPr>
              <a:t>}</a:t>
            </a:r>
          </a:p>
        </p:txBody>
      </p:sp>
    </p:spTree>
    <p:extLst>
      <p:ext uri="{BB962C8B-B14F-4D97-AF65-F5344CB8AC3E}">
        <p14:creationId xmlns:p14="http://schemas.microsoft.com/office/powerpoint/2010/main" val="184082115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(j = </a:t>
            </a:r>
            <a:r>
              <a:rPr lang="en-GB" sz="2000" dirty="0" err="1">
                <a:latin typeface="Courier"/>
              </a:rPr>
              <a:t>jb</a:t>
            </a:r>
            <a:r>
              <a:rPr lang="en-GB" sz="2000" dirty="0">
                <a:latin typeface="Courier"/>
              </a:rPr>
              <a:t>*NB; j &lt; (jb+1)*NB; j++)</a:t>
            </a:r>
          </a:p>
          <a:p>
            <a:pPr marL="0" indent="0">
              <a:buNone/>
            </a:pPr>
            <a:r>
              <a:rPr lang="en-GB" sz="2000" dirty="0">
                <a:latin typeface="Courier"/>
              </a:rPr>
              <a:t>          for (kb = 0; kb &lt; NB; kb++) </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6804248" y="1700808"/>
            <a:ext cx="2238703"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Break each loop into chunks with a size chosen to match the size of your fast memory</a:t>
            </a:r>
          </a:p>
        </p:txBody>
      </p:sp>
    </p:spTree>
    <p:extLst>
      <p:ext uri="{BB962C8B-B14F-4D97-AF65-F5344CB8AC3E}">
        <p14:creationId xmlns:p14="http://schemas.microsoft.com/office/powerpoint/2010/main" val="21048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5940152" y="1700808"/>
            <a:ext cx="2979682"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Rearrange loop nest to move loops over blocks “out” and leave loops over a single block together</a:t>
            </a:r>
          </a:p>
        </p:txBody>
      </p:sp>
    </p:spTree>
    <p:extLst>
      <p:ext uri="{BB962C8B-B14F-4D97-AF65-F5344CB8AC3E}">
        <p14:creationId xmlns:p14="http://schemas.microsoft.com/office/powerpoint/2010/main" val="6419990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5" name="TextBox 4"/>
          <p:cNvSpPr txBox="1"/>
          <p:nvPr/>
        </p:nvSpPr>
        <p:spPr>
          <a:xfrm>
            <a:off x="4587766" y="5729475"/>
            <a:ext cx="3894084" cy="70788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solidFill>
                  <a:prstClr val="black"/>
                </a:solidFill>
              </a:rPr>
              <a:t>This is just a local matrix multiplication of a single block</a:t>
            </a:r>
          </a:p>
        </p:txBody>
      </p:sp>
      <p:sp>
        <p:nvSpPr>
          <p:cNvPr id="6" name="Rectangle 5"/>
          <p:cNvSpPr/>
          <p:nvPr/>
        </p:nvSpPr>
        <p:spPr>
          <a:xfrm>
            <a:off x="1475656" y="3573016"/>
            <a:ext cx="7479234" cy="15121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p:cNvCxnSpPr>
          <p:nvPr/>
        </p:nvCxnSpPr>
        <p:spPr>
          <a:xfrm flipH="1" flipV="1">
            <a:off x="5220072" y="5085184"/>
            <a:ext cx="1314736" cy="6442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3348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   </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a:t>
            </a:r>
            <a:r>
              <a:rPr lang="en-GB" sz="2000" dirty="0" err="1">
                <a:latin typeface="Courier"/>
              </a:rPr>
              <a:t>sgemm</a:t>
            </a:r>
            <a:r>
              <a:rPr lang="en-GB" sz="2000" dirty="0">
                <a:latin typeface="Courier"/>
              </a:rPr>
              <a:t>(C, A, B, …)       // </a:t>
            </a:r>
            <a:r>
              <a:rPr lang="en-GB" sz="2000" dirty="0" err="1">
                <a:latin typeface="Courier"/>
              </a:rPr>
              <a:t>C</a:t>
            </a:r>
            <a:r>
              <a:rPr lang="en-GB" sz="2000" baseline="-25000" dirty="0" err="1">
                <a:latin typeface="Courier"/>
              </a:rPr>
              <a:t>ib,jb</a:t>
            </a:r>
            <a:r>
              <a:rPr lang="en-GB" sz="2000" dirty="0">
                <a:latin typeface="Courier"/>
              </a:rPr>
              <a:t> = </a:t>
            </a:r>
            <a:r>
              <a:rPr lang="en-GB" sz="2000" dirty="0" err="1">
                <a:latin typeface="Courier"/>
              </a:rPr>
              <a:t>A</a:t>
            </a:r>
            <a:r>
              <a:rPr lang="en-GB" sz="2000" baseline="-25000" dirty="0" err="1">
                <a:latin typeface="Courier"/>
              </a:rPr>
              <a:t>ib,kb</a:t>
            </a:r>
            <a:r>
              <a:rPr lang="en-GB" sz="2000" baseline="-25000" dirty="0">
                <a:latin typeface="Courier"/>
              </a:rPr>
              <a:t> </a:t>
            </a:r>
            <a:r>
              <a:rPr lang="en-GB" sz="2000" dirty="0">
                <a:latin typeface="Courier"/>
              </a:rPr>
              <a:t>* </a:t>
            </a:r>
            <a:r>
              <a:rPr lang="en-GB" sz="2000" dirty="0" err="1">
                <a:latin typeface="Courier"/>
              </a:rPr>
              <a:t>B</a:t>
            </a:r>
            <a:r>
              <a:rPr lang="en-GB" sz="2000" baseline="-25000" dirty="0" err="1">
                <a:latin typeface="Courier"/>
              </a:rPr>
              <a:t>kb,jb</a:t>
            </a:r>
            <a:endParaRPr lang="en-GB" sz="2000" baseline="-25000" dirty="0">
              <a:latin typeface="Courier"/>
            </a:endParaRPr>
          </a:p>
          <a:p>
            <a:pPr marL="0" indent="0">
              <a:buNone/>
            </a:pPr>
            <a:r>
              <a:rPr lang="en-GB" sz="2000" b="1" dirty="0">
                <a:latin typeface="Courier"/>
              </a:rPr>
              <a:t>} </a:t>
            </a:r>
          </a:p>
        </p:txBody>
      </p:sp>
      <p:sp>
        <p:nvSpPr>
          <p:cNvPr id="6" name="TextBox 5"/>
          <p:cNvSpPr txBox="1"/>
          <p:nvPr/>
        </p:nvSpPr>
        <p:spPr>
          <a:xfrm>
            <a:off x="126125" y="6362998"/>
            <a:ext cx="8860220" cy="369332"/>
          </a:xfrm>
          <a:prstGeom prst="rect">
            <a:avLst/>
          </a:prstGeom>
          <a:noFill/>
        </p:spPr>
        <p:txBody>
          <a:bodyPr wrap="square" rtlCol="0">
            <a:spAutoFit/>
          </a:bodyPr>
          <a:lstStyle/>
          <a:p>
            <a:r>
              <a:rPr lang="en-US" sz="1800" dirty="0"/>
              <a:t>Note: </a:t>
            </a:r>
            <a:r>
              <a:rPr lang="en-US" sz="1800" dirty="0" err="1"/>
              <a:t>sgemm</a:t>
            </a:r>
            <a:r>
              <a:rPr lang="en-US" sz="1800" dirty="0"/>
              <a:t> is the name of the level three BLAS routine to multiply two matrices</a:t>
            </a:r>
          </a:p>
        </p:txBody>
      </p:sp>
      <p:grpSp>
        <p:nvGrpSpPr>
          <p:cNvPr id="4" name="Group 3"/>
          <p:cNvGrpSpPr/>
          <p:nvPr/>
        </p:nvGrpSpPr>
        <p:grpSpPr>
          <a:xfrm>
            <a:off x="1907704" y="4437112"/>
            <a:ext cx="4652936" cy="1368003"/>
            <a:chOff x="2901521" y="4387492"/>
            <a:chExt cx="4652936" cy="1368003"/>
          </a:xfrm>
        </p:grpSpPr>
        <p:sp>
          <p:nvSpPr>
            <p:cNvPr id="5" name="Rectangle 5"/>
            <p:cNvSpPr>
              <a:spLocks noChangeArrowheads="1"/>
            </p:cNvSpPr>
            <p:nvPr/>
          </p:nvSpPr>
          <p:spPr bwMode="auto">
            <a:xfrm>
              <a:off x="4852529" y="4675374"/>
              <a:ext cx="1150938"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7" name="Text Box 6"/>
            <p:cNvSpPr txBox="1">
              <a:spLocks noChangeArrowheads="1"/>
            </p:cNvSpPr>
            <p:nvPr/>
          </p:nvSpPr>
          <p:spPr bwMode="auto">
            <a:xfrm>
              <a:off x="4318695" y="5017916"/>
              <a:ext cx="541337"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a:t>
              </a:r>
            </a:p>
          </p:txBody>
        </p:sp>
        <p:sp>
          <p:nvSpPr>
            <p:cNvPr id="9" name="Text Box 8"/>
            <p:cNvSpPr txBox="1">
              <a:spLocks noChangeArrowheads="1"/>
            </p:cNvSpPr>
            <p:nvPr/>
          </p:nvSpPr>
          <p:spPr bwMode="auto">
            <a:xfrm>
              <a:off x="6067770" y="5017916"/>
              <a:ext cx="163512"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x</a:t>
              </a:r>
            </a:p>
          </p:txBody>
        </p:sp>
        <p:sp>
          <p:nvSpPr>
            <p:cNvPr id="10" name="Text Box 12"/>
            <p:cNvSpPr txBox="1">
              <a:spLocks noChangeArrowheads="1"/>
            </p:cNvSpPr>
            <p:nvPr/>
          </p:nvSpPr>
          <p:spPr bwMode="auto">
            <a:xfrm>
              <a:off x="5130225" y="4394211"/>
              <a:ext cx="676275"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1" name="Rectangle 13"/>
            <p:cNvSpPr>
              <a:spLocks noChangeArrowheads="1"/>
            </p:cNvSpPr>
            <p:nvPr/>
          </p:nvSpPr>
          <p:spPr bwMode="auto">
            <a:xfrm>
              <a:off x="6401932" y="4675374"/>
              <a:ext cx="1152525"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2" name="Text Box 15"/>
            <p:cNvSpPr txBox="1">
              <a:spLocks noChangeArrowheads="1"/>
            </p:cNvSpPr>
            <p:nvPr/>
          </p:nvSpPr>
          <p:spPr bwMode="auto">
            <a:xfrm>
              <a:off x="6639261" y="4387494"/>
              <a:ext cx="677862"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B(:,</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3" name="Rectangle 16"/>
            <p:cNvSpPr>
              <a:spLocks noChangeArrowheads="1"/>
            </p:cNvSpPr>
            <p:nvPr/>
          </p:nvSpPr>
          <p:spPr bwMode="auto">
            <a:xfrm>
              <a:off x="2901521" y="4675374"/>
              <a:ext cx="1218511"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C0128"/>
                </a:solidFill>
                <a:effectLst/>
                <a:uLnTx/>
                <a:uFillTx/>
                <a:latin typeface="Arial" charset="0"/>
                <a:ea typeface="MS PGothic"/>
                <a:cs typeface="Arial"/>
                <a:sym typeface="Myriad Set Text" charset="0"/>
              </a:endParaRPr>
            </a:p>
          </p:txBody>
        </p:sp>
        <p:sp>
          <p:nvSpPr>
            <p:cNvPr id="14" name="Text Box 18"/>
            <p:cNvSpPr txBox="1">
              <a:spLocks noChangeArrowheads="1"/>
            </p:cNvSpPr>
            <p:nvPr/>
          </p:nvSpPr>
          <p:spPr bwMode="auto">
            <a:xfrm>
              <a:off x="3129211" y="4387492"/>
              <a:ext cx="763129" cy="276999"/>
            </a:xfrm>
            <a:prstGeom prst="rect">
              <a:avLst/>
            </a:prstGeom>
            <a:noFill/>
            <a:ln w="12700">
              <a:noFill/>
              <a:miter lim="800000"/>
              <a:headEnd/>
              <a:tailEnd/>
            </a:ln>
            <a:effectLst/>
          </p:spPr>
          <p:txBody>
            <a:bodyPr wrap="square">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C(</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5" name="Rectangle 17"/>
            <p:cNvSpPr>
              <a:spLocks noChangeArrowheads="1"/>
            </p:cNvSpPr>
            <p:nvPr/>
          </p:nvSpPr>
          <p:spPr bwMode="auto">
            <a:xfrm>
              <a:off x="3355991" y="5024597"/>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9" name="Rectangle 17"/>
            <p:cNvSpPr>
              <a:spLocks noChangeArrowheads="1"/>
            </p:cNvSpPr>
            <p:nvPr/>
          </p:nvSpPr>
          <p:spPr bwMode="auto">
            <a:xfrm>
              <a:off x="4852529"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0" name="Rectangle 17"/>
            <p:cNvSpPr>
              <a:spLocks noChangeArrowheads="1"/>
            </p:cNvSpPr>
            <p:nvPr/>
          </p:nvSpPr>
          <p:spPr bwMode="auto">
            <a:xfrm>
              <a:off x="6788942" y="5017916"/>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1" name="Rectangle 17"/>
            <p:cNvSpPr>
              <a:spLocks noChangeArrowheads="1"/>
            </p:cNvSpPr>
            <p:nvPr/>
          </p:nvSpPr>
          <p:spPr bwMode="auto">
            <a:xfrm>
              <a:off x="6788942" y="4675373"/>
              <a:ext cx="378503" cy="340429"/>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2" name="Rectangle 17"/>
            <p:cNvSpPr>
              <a:spLocks noChangeArrowheads="1"/>
            </p:cNvSpPr>
            <p:nvPr/>
          </p:nvSpPr>
          <p:spPr bwMode="auto">
            <a:xfrm>
              <a:off x="6788941" y="5387991"/>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3" name="Rectangle 17"/>
            <p:cNvSpPr>
              <a:spLocks noChangeArrowheads="1"/>
            </p:cNvSpPr>
            <p:nvPr/>
          </p:nvSpPr>
          <p:spPr bwMode="auto">
            <a:xfrm>
              <a:off x="5238746"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4" name="Rectangle 17"/>
            <p:cNvSpPr>
              <a:spLocks noChangeArrowheads="1"/>
            </p:cNvSpPr>
            <p:nvPr/>
          </p:nvSpPr>
          <p:spPr bwMode="auto">
            <a:xfrm>
              <a:off x="5623781"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grpSp>
    </p:spTree>
    <p:extLst>
      <p:ext uri="{BB962C8B-B14F-4D97-AF65-F5344CB8AC3E}">
        <p14:creationId xmlns:p14="http://schemas.microsoft.com/office/powerpoint/2010/main" val="50718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6"/>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 = (sum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58738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4"/>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 = (sum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056998" y="3363310"/>
            <a:ext cx="4361787"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70844" y="2553333"/>
            <a:ext cx="2186154" cy="830997"/>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Load A and B blocks, wait for all work-items to finish</a:t>
            </a:r>
          </a:p>
        </p:txBody>
      </p:sp>
      <p:sp>
        <p:nvSpPr>
          <p:cNvPr id="9" name="Rounded Rectangle 8"/>
          <p:cNvSpPr/>
          <p:nvPr/>
        </p:nvSpPr>
        <p:spPr>
          <a:xfrm>
            <a:off x="4056998" y="5502165"/>
            <a:ext cx="3541981" cy="64638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544207" y="6213065"/>
            <a:ext cx="3568261"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Wait for everyone to finish before going to next iteration of </a:t>
            </a:r>
            <a:r>
              <a:rPr lang="en-US" sz="1600" dirty="0" err="1">
                <a:solidFill>
                  <a:srgbClr val="002060"/>
                </a:solidFill>
                <a:latin typeface="Trebuchet MS"/>
                <a:ea typeface="+mn-ea"/>
              </a:rPr>
              <a:t>Kblk</a:t>
            </a:r>
            <a:r>
              <a:rPr lang="en-US" sz="1600" dirty="0">
                <a:solidFill>
                  <a:srgbClr val="002060"/>
                </a:solidFill>
                <a:latin typeface="Trebuchet MS"/>
                <a:ea typeface="+mn-ea"/>
              </a:rPr>
              <a:t> loop.</a:t>
            </a:r>
          </a:p>
        </p:txBody>
      </p:sp>
      <p:sp>
        <p:nvSpPr>
          <p:cNvPr id="11" name="TextBox 10"/>
          <p:cNvSpPr txBox="1"/>
          <p:nvPr/>
        </p:nvSpPr>
        <p:spPr>
          <a:xfrm>
            <a:off x="6453352" y="104763"/>
            <a:ext cx="2659116"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It’s getting the indices right that makes this hard</a:t>
            </a:r>
          </a:p>
        </p:txBody>
      </p:sp>
    </p:spTree>
    <p:extLst>
      <p:ext uri="{BB962C8B-B14F-4D97-AF65-F5344CB8AC3E}">
        <p14:creationId xmlns:p14="http://schemas.microsoft.com/office/powerpoint/2010/main" val="791951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APU</a:t>
            </a:r>
          </a:p>
        </p:txBody>
      </p:sp>
      <p:sp>
        <p:nvSpPr>
          <p:cNvPr id="3" name="Content Placeholder 2"/>
          <p:cNvSpPr>
            <a:spLocks noGrp="1"/>
          </p:cNvSpPr>
          <p:nvPr>
            <p:ph idx="1"/>
          </p:nvPr>
        </p:nvSpPr>
        <p:spPr/>
        <p:txBody>
          <a:bodyPr/>
          <a:lstStyle/>
          <a:p>
            <a:r>
              <a:rPr lang="en-GB" dirty="0"/>
              <a:t>The easiest way is to follow the AMD GPU instructions to install </a:t>
            </a:r>
            <a:r>
              <a:rPr lang="en-GB" dirty="0" err="1"/>
              <a:t>fglrx</a:t>
            </a:r>
            <a:r>
              <a:rPr lang="en-GB" dirty="0"/>
              <a:t>.</a:t>
            </a:r>
          </a:p>
          <a:p>
            <a:r>
              <a:rPr lang="en-GB" dirty="0"/>
              <a:t>This means you can use the CPU and GPU parts of your APU as separate </a:t>
            </a:r>
            <a:r>
              <a:rPr lang="en-GB" dirty="0" err="1"/>
              <a:t>OpenCL</a:t>
            </a:r>
            <a:r>
              <a:rPr lang="en-GB" dirty="0"/>
              <a:t> devices.</a:t>
            </a:r>
          </a:p>
          <a:p>
            <a:r>
              <a:rPr lang="en-GB" dirty="0"/>
              <a:t>You may have to force your BIOS to use integrated graphics if you have a dedicated GPU too.</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Tree>
    <p:extLst>
      <p:ext uri="{BB962C8B-B14F-4D97-AF65-F5344CB8AC3E}">
        <p14:creationId xmlns:p14="http://schemas.microsoft.com/office/powerpoint/2010/main" val="954827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8" name="TextBox 7"/>
          <p:cNvSpPr txBox="1"/>
          <p:nvPr/>
        </p:nvSpPr>
        <p:spPr>
          <a:xfrm>
            <a:off x="1115616" y="6309320"/>
            <a:ext cx="7094483" cy="338554"/>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One work-item per element of the C matrix organized into 16 by 16 blocks.  </a:t>
            </a:r>
          </a:p>
        </p:txBody>
      </p:sp>
      <p:sp>
        <p:nvSpPr>
          <p:cNvPr id="9" name="Rounded Rectangle 8"/>
          <p:cNvSpPr/>
          <p:nvPr/>
        </p:nvSpPr>
        <p:spPr>
          <a:xfrm>
            <a:off x="4824248" y="4745421"/>
            <a:ext cx="4212248" cy="36260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p:cNvSpPr/>
          <p:nvPr/>
        </p:nvSpPr>
        <p:spPr>
          <a:xfrm>
            <a:off x="3904592" y="3515711"/>
            <a:ext cx="4483832"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255986" y="3515711"/>
            <a:ext cx="2338553" cy="1077218"/>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Setup local memory with blocks of A and B (16 by 16) that should fit in local memory.  </a:t>
            </a:r>
          </a:p>
        </p:txBody>
      </p:sp>
    </p:spTree>
    <p:extLst>
      <p:ext uri="{BB962C8B-B14F-4D97-AF65-F5344CB8AC3E}">
        <p14:creationId xmlns:p14="http://schemas.microsoft.com/office/powerpoint/2010/main" val="23848534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3456216420"/>
              </p:ext>
            </p:extLst>
          </p:nvPr>
        </p:nvGraphicFramePr>
        <p:xfrm>
          <a:off x="611560" y="1772816"/>
          <a:ext cx="7920879" cy="29565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MFLOPS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887.2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3,926.1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3,720.9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3,379.5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4,195.8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3,385.8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8,584.3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10,047.5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8,181.9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GB" dirty="0"/>
                        <a:t>Block oriented approach using local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 </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119,304.6</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7"/>
                  </a:ext>
                </a:extLst>
              </a:tr>
            </a:tbl>
          </a:graphicData>
        </a:graphic>
      </p:graphicFrame>
      <p:sp>
        <p:nvSpPr>
          <p:cNvPr id="6" name="TextBox 5"/>
          <p:cNvSpPr txBox="1"/>
          <p:nvPr/>
        </p:nvSpPr>
        <p:spPr>
          <a:xfrm>
            <a:off x="181190" y="4869160"/>
            <a:ext cx="2956148" cy="1323439"/>
          </a:xfrm>
          <a:prstGeom prst="rect">
            <a:avLst/>
          </a:prstGeom>
          <a:noFill/>
        </p:spPr>
        <p:txBody>
          <a:bodyPr wrap="square" rtlCol="0">
            <a:spAutoFit/>
          </a:bodyPr>
          <a:lstStyle/>
          <a:p>
            <a:r>
              <a:rPr lang="en-GB" sz="1600" dirty="0"/>
              <a:t>Device is Tesla® M2090 GPU from NVIDIA® with a max of 16 compute units, 512 PEs</a:t>
            </a:r>
          </a:p>
          <a:p>
            <a:r>
              <a:rPr lang="en-GB" sz="1600" dirty="0"/>
              <a:t>Device is Intel® Xeon® CPU, E5649 @ 2.53GHz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TextBox 3"/>
          <p:cNvSpPr txBox="1"/>
          <p:nvPr/>
        </p:nvSpPr>
        <p:spPr>
          <a:xfrm>
            <a:off x="3373820" y="5069214"/>
            <a:ext cx="5439103" cy="923330"/>
          </a:xfrm>
          <a:prstGeom prst="rect">
            <a:avLst/>
          </a:prstGeom>
          <a:noFill/>
        </p:spPr>
        <p:txBody>
          <a:bodyPr wrap="square" rtlCol="0">
            <a:spAutoFit/>
          </a:bodyPr>
          <a:lstStyle/>
          <a:p>
            <a:r>
              <a:rPr lang="en-US" sz="1800" dirty="0"/>
              <a:t>The </a:t>
            </a:r>
            <a:r>
              <a:rPr lang="en-US" sz="1800" dirty="0" err="1"/>
              <a:t>CuBLAS</a:t>
            </a:r>
            <a:r>
              <a:rPr lang="en-US" sz="1800" dirty="0"/>
              <a:t> SGEMM provides an effective measure of peak achievable performance on the GPU.   </a:t>
            </a:r>
            <a:r>
              <a:rPr lang="en-US" sz="1800" dirty="0" err="1"/>
              <a:t>CuBLAS</a:t>
            </a:r>
            <a:r>
              <a:rPr lang="en-US" sz="1800" dirty="0"/>
              <a:t> performance  = 283,366.4 MFLOPS</a:t>
            </a:r>
          </a:p>
        </p:txBody>
      </p:sp>
    </p:spTree>
    <p:extLst>
      <p:ext uri="{BB962C8B-B14F-4D97-AF65-F5344CB8AC3E}">
        <p14:creationId xmlns:p14="http://schemas.microsoft.com/office/powerpoint/2010/main" val="22300970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545" y="-27384"/>
            <a:ext cx="8612218" cy="1143000"/>
          </a:xfrm>
        </p:spPr>
        <p:txBody>
          <a:bodyPr>
            <a:normAutofit fontScale="90000"/>
          </a:bodyPr>
          <a:lstStyle/>
          <a:p>
            <a:r>
              <a:rPr lang="en-GB" sz="4000" dirty="0"/>
              <a:t>Matrix multiplication performance </a:t>
            </a:r>
            <a:r>
              <a:rPr lang="en-GB" sz="3100" dirty="0"/>
              <a:t>(CPU)</a:t>
            </a:r>
          </a:p>
        </p:txBody>
      </p:sp>
      <p:sp>
        <p:nvSpPr>
          <p:cNvPr id="3" name="Content Placeholder 2"/>
          <p:cNvSpPr>
            <a:spLocks noGrp="1"/>
          </p:cNvSpPr>
          <p:nvPr>
            <p:ph idx="1"/>
          </p:nvPr>
        </p:nvSpPr>
        <p:spPr>
          <a:xfrm>
            <a:off x="126787" y="838838"/>
            <a:ext cx="8784976" cy="820688"/>
          </a:xfrm>
        </p:spPr>
        <p:txBody>
          <a:bodyPr>
            <a:normAutofit/>
          </a:bodyPr>
          <a:lstStyle/>
          <a:p>
            <a:r>
              <a:rPr lang="en-GB" sz="2800"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415616653"/>
              </p:ext>
            </p:extLst>
          </p:nvPr>
        </p:nvGraphicFramePr>
        <p:xfrm>
          <a:off x="548498" y="1441740"/>
          <a:ext cx="7491916" cy="4069080"/>
        </p:xfrm>
        <a:graphic>
          <a:graphicData uri="http://schemas.openxmlformats.org/drawingml/2006/table">
            <a:tbl>
              <a:tblPr firstRow="1" bandRow="1">
                <a:tableStyleId>{9D7B26C5-4107-4FEC-AEDC-1716B250A1EF}</a:tableStyleId>
              </a:tblPr>
              <a:tblGrid>
                <a:gridCol w="5200271">
                  <a:extLst>
                    <a:ext uri="{9D8B030D-6E8A-4147-A177-3AD203B41FA5}">
                      <a16:colId xmlns:a16="http://schemas.microsoft.com/office/drawing/2014/main" val="20000"/>
                    </a:ext>
                  </a:extLst>
                </a:gridCol>
                <a:gridCol w="2291645">
                  <a:extLst>
                    <a:ext uri="{9D8B030D-6E8A-4147-A177-3AD203B41FA5}">
                      <a16:colId xmlns:a16="http://schemas.microsoft.com/office/drawing/2014/main" val="20001"/>
                    </a:ext>
                  </a:extLst>
                </a:gridCol>
              </a:tblGrid>
              <a:tr h="185420">
                <a:tc rowSpan="2">
                  <a:txBody>
                    <a:bodyPr/>
                    <a:lstStyle/>
                    <a:p>
                      <a:r>
                        <a:rPr lang="en-GB" dirty="0"/>
                        <a:t>Case</a:t>
                      </a:r>
                    </a:p>
                  </a:txBody>
                  <a:tcPr/>
                </a:tc>
                <a:tc>
                  <a:txBody>
                    <a:bodyPr/>
                    <a:lstStyle/>
                    <a:p>
                      <a:pPr algn="ctr"/>
                      <a:r>
                        <a:rPr lang="en-GB" dirty="0"/>
                        <a:t>MFLOPS</a:t>
                      </a: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a:t>
                      </a:r>
                      <a:r>
                        <a:rPr lang="en-GB" dirty="0" err="1"/>
                        <a:t>OpenCL</a:t>
                      </a:r>
                      <a:r>
                        <a:rPr lang="en-GB" dirty="0"/>
                        <a:t>, compiled /O3)</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224.4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841.5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869.1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1,038.4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3,984.2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US" dirty="0"/>
                        <a:t>Block oriented approach using local (</a:t>
                      </a:r>
                      <a:r>
                        <a:rPr lang="en-US" dirty="0" err="1"/>
                        <a:t>blksz</a:t>
                      </a:r>
                      <a:r>
                        <a:rPr lang="en-US" dirty="0"/>
                        <a:t>=8)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7,482.5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70840">
                <a:tc>
                  <a:txBody>
                    <a:bodyPr/>
                    <a:lstStyle/>
                    <a:p>
                      <a:r>
                        <a:rPr lang="en-GB" dirty="0"/>
                        <a:t>Block oriented approach using local (</a:t>
                      </a:r>
                      <a:r>
                        <a:rPr lang="en-US" dirty="0" err="1"/>
                        <a:t>blksz</a:t>
                      </a:r>
                      <a:r>
                        <a:rPr lang="en-US" dirty="0"/>
                        <a:t>=</a:t>
                      </a:r>
                      <a:r>
                        <a:rPr lang="en-GB" dirty="0"/>
                        <a:t>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12,271.3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Block oriented approach using local (</a:t>
                      </a:r>
                      <a:r>
                        <a:rPr lang="en-US" dirty="0" err="1"/>
                        <a:t>blksz</a:t>
                      </a:r>
                      <a:r>
                        <a:rPr lang="en-US" dirty="0"/>
                        <a:t>=</a:t>
                      </a:r>
                      <a:r>
                        <a:rPr lang="en-GB" dirty="0"/>
                        <a:t>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16,268.8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70840">
                <a:tc>
                  <a:txBody>
                    <a:bodyPr/>
                    <a:lstStyle/>
                    <a:p>
                      <a:r>
                        <a:rPr lang="en-GB" dirty="0"/>
                        <a:t>Intel MKL SGEMM</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63,780.6</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10"/>
                  </a:ext>
                </a:extLst>
              </a:tr>
            </a:tbl>
          </a:graphicData>
        </a:graphic>
      </p:graphicFrame>
      <p:sp>
        <p:nvSpPr>
          <p:cNvPr id="6" name="TextBox 5"/>
          <p:cNvSpPr txBox="1"/>
          <p:nvPr/>
        </p:nvSpPr>
        <p:spPr>
          <a:xfrm>
            <a:off x="107504" y="5746322"/>
            <a:ext cx="8804259" cy="584775"/>
          </a:xfrm>
          <a:prstGeom prst="rect">
            <a:avLst/>
          </a:prstGeom>
          <a:noFill/>
        </p:spPr>
        <p:txBody>
          <a:bodyPr wrap="square" rtlCol="0">
            <a:spAutoFit/>
          </a:bodyPr>
          <a:lstStyle/>
          <a:p>
            <a:r>
              <a:rPr lang="en-GB" sz="1600" dirty="0"/>
              <a:t>Device is Intel® Core™ i5-2520M CPU @2.5 GHz (dual core) Windows 7 64 bit OS,</a:t>
            </a:r>
            <a:br>
              <a:rPr lang="en-GB" sz="1600" dirty="0"/>
            </a:br>
            <a:r>
              <a:rPr lang="en-GB" sz="1600" dirty="0"/>
              <a:t>Intel compiler 64 bit version 13.1.1.171, OpenCL SDK 2013, MKL 11.0 update 3.</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Tree>
    <p:extLst>
      <p:ext uri="{BB962C8B-B14F-4D97-AF65-F5344CB8AC3E}">
        <p14:creationId xmlns:p14="http://schemas.microsoft.com/office/powerpoint/2010/main" val="149864925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blocked matrix multiply</a:t>
            </a:r>
          </a:p>
        </p:txBody>
      </p:sp>
      <p:sp>
        <p:nvSpPr>
          <p:cNvPr id="8" name="Content Placeholder 7"/>
          <p:cNvSpPr>
            <a:spLocks noGrp="1"/>
          </p:cNvSpPr>
          <p:nvPr>
            <p:ph idx="1"/>
          </p:nvPr>
        </p:nvSpPr>
        <p:spPr>
          <a:xfrm>
            <a:off x="301625" y="1316688"/>
            <a:ext cx="8784976" cy="5541312"/>
          </a:xfrm>
        </p:spPr>
        <p:txBody>
          <a:bodyPr>
            <a:normAutofit fontScale="92500" lnSpcReduction="20000"/>
          </a:bodyPr>
          <a:lstStyle/>
          <a:p>
            <a:r>
              <a:rPr lang="en-GB" dirty="0">
                <a:solidFill>
                  <a:schemeClr val="accent2"/>
                </a:solidFill>
              </a:rPr>
              <a:t>Goal:</a:t>
            </a:r>
          </a:p>
          <a:p>
            <a:pPr lvl="1"/>
            <a:r>
              <a:rPr lang="en-US" dirty="0"/>
              <a:t>To understand the effect of changing certain parameters on an </a:t>
            </a:r>
            <a:r>
              <a:rPr lang="en-US" dirty="0" err="1"/>
              <a:t>optimised</a:t>
            </a:r>
            <a:r>
              <a:rPr lang="en-US" dirty="0"/>
              <a:t> matrix multiply code.</a:t>
            </a:r>
          </a:p>
          <a:p>
            <a:r>
              <a:rPr lang="en-GB" dirty="0">
                <a:solidFill>
                  <a:schemeClr val="accent2"/>
                </a:solidFill>
              </a:rPr>
              <a:t>Procedure: </a:t>
            </a:r>
          </a:p>
          <a:p>
            <a:pPr lvl="1"/>
            <a:r>
              <a:rPr lang="en-GB" dirty="0"/>
              <a:t>Start from the provided blocked matrix multiplication program.</a:t>
            </a:r>
          </a:p>
          <a:p>
            <a:pPr lvl="1"/>
            <a:r>
              <a:rPr lang="en-GB" dirty="0"/>
              <a:t>Measure the performance of the code as provided.</a:t>
            </a:r>
          </a:p>
          <a:p>
            <a:pPr lvl="1"/>
            <a:r>
              <a:rPr lang="en-GB" dirty="0"/>
              <a:t>Modify parameters such as the block sizes, overall problem size etc. and measure what happens to the performance.</a:t>
            </a:r>
          </a:p>
          <a:p>
            <a:r>
              <a:rPr lang="en-GB" dirty="0">
                <a:solidFill>
                  <a:schemeClr val="accent2"/>
                </a:solidFill>
              </a:rPr>
              <a:t>Expected output:</a:t>
            </a:r>
          </a:p>
          <a:p>
            <a:pPr lvl="1"/>
            <a:r>
              <a:rPr lang="en-GB" dirty="0"/>
              <a:t>Test your result and verify that it is correct.  Output the runtime and the MFLOPS. What's the highest performance you can achieve?</a:t>
            </a:r>
          </a:p>
        </p:txBody>
      </p:sp>
    </p:spTree>
    <p:extLst>
      <p:ext uri="{BB962C8B-B14F-4D97-AF65-F5344CB8AC3E}">
        <p14:creationId xmlns:p14="http://schemas.microsoft.com/office/powerpoint/2010/main" val="3693613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Synchronization in OpenCL</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4385336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fontScale="90000"/>
          </a:bodyPr>
          <a:lstStyle/>
          <a:p>
            <a:r>
              <a:rPr lang="en-GB" sz="3600" dirty="0"/>
              <a:t>Consider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accent2"/>
                </a:solidFill>
              </a:rPr>
              <a:t>Synchronization: </a:t>
            </a:r>
            <a:r>
              <a:rPr lang="en-GB" dirty="0"/>
              <a:t>when multiple units of execution (e.g. work-items) are brought to a known point in their execution.   The most common example is a barrier … i.e. all units of execution “in scope” arrive at the </a:t>
            </a:r>
            <a:r>
              <a:rPr lang="en-GB" dirty="0">
                <a:solidFill>
                  <a:schemeClr val="accent6">
                    <a:lumMod val="75000"/>
                  </a:schemeClr>
                </a:solidFill>
              </a:rPr>
              <a:t>barrier </a:t>
            </a:r>
            <a:r>
              <a:rPr lang="en-GB" dirty="0"/>
              <a:t>before any are allowed to proceed. </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Tree>
    <p:extLst>
      <p:ext uri="{BB962C8B-B14F-4D97-AF65-F5344CB8AC3E}">
        <p14:creationId xmlns:p14="http://schemas.microsoft.com/office/powerpoint/2010/main" val="298632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Where might we need synchronization?</a:t>
            </a:r>
          </a:p>
        </p:txBody>
      </p:sp>
      <p:sp>
        <p:nvSpPr>
          <p:cNvPr id="3" name="Content Placeholder 2"/>
          <p:cNvSpPr>
            <a:spLocks noGrp="1"/>
          </p:cNvSpPr>
          <p:nvPr>
            <p:ph idx="1"/>
          </p:nvPr>
        </p:nvSpPr>
        <p:spPr>
          <a:xfrm>
            <a:off x="457200" y="1600201"/>
            <a:ext cx="8229600" cy="2260848"/>
          </a:xfrm>
        </p:spPr>
        <p:txBody>
          <a:bodyPr/>
          <a:lstStyle/>
          <a:p>
            <a:r>
              <a:rPr lang="en-GB" dirty="0"/>
              <a:t>Consider a reduction … reduce a set of numbers to a single value</a:t>
            </a:r>
          </a:p>
          <a:p>
            <a:pPr lvl="1"/>
            <a:r>
              <a:rPr lang="en-GB" dirty="0"/>
              <a:t>E.g. find sum of all elements in an array</a:t>
            </a:r>
          </a:p>
          <a:p>
            <a:r>
              <a:rPr lang="en-GB" dirty="0"/>
              <a:t>Sequential code</a:t>
            </a:r>
          </a:p>
          <a:p>
            <a:endParaRPr lang="en-GB" dirty="0"/>
          </a:p>
        </p:txBody>
      </p:sp>
      <p:sp>
        <p:nvSpPr>
          <p:cNvPr id="5" name="TextBox 4"/>
          <p:cNvSpPr txBox="1"/>
          <p:nvPr/>
        </p:nvSpPr>
        <p:spPr>
          <a:xfrm>
            <a:off x="1547664" y="4000996"/>
            <a:ext cx="6120680" cy="2677656"/>
          </a:xfrm>
          <a:prstGeom prst="rect">
            <a:avLst/>
          </a:prstGeom>
          <a:noFill/>
        </p:spPr>
        <p:txBody>
          <a:bodyPr wrap="square" rtlCol="0">
            <a:spAutoFit/>
          </a:bodyPr>
          <a:lstStyle/>
          <a:p>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solidFill>
                  <a:schemeClr val="tx2">
                    <a:lumMod val="75000"/>
                  </a:schemeClr>
                </a:solidFill>
                <a:latin typeface="Courier New Bold"/>
              </a:rPr>
              <a:t>reduce</a:t>
            </a:r>
            <a:r>
              <a:rPr lang="en-GB" sz="2400" b="1" dirty="0">
                <a:latin typeface="Courier New Bold"/>
              </a:rPr>
              <a:t>(</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err="1">
                <a:latin typeface="Courier New Bold"/>
              </a:rPr>
              <a:t>Ndim</a:t>
            </a:r>
            <a:r>
              <a:rPr lang="en-GB" sz="2400" b="1" dirty="0">
                <a:latin typeface="Courier New Bold"/>
              </a:rPr>
              <a:t>, </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latin typeface="Courier New Bold"/>
              </a:rPr>
              <a:t>*A)</a:t>
            </a:r>
          </a:p>
          <a:p>
            <a:r>
              <a:rPr lang="en-GB" sz="2400" b="1" dirty="0">
                <a:latin typeface="Courier New Bold"/>
              </a:rPr>
              <a:t>{</a:t>
            </a:r>
          </a:p>
          <a:p>
            <a:r>
              <a:rPr lang="en-GB" sz="2400" b="1" dirty="0">
                <a:latin typeface="Courier New Bold"/>
              </a:rPr>
              <a:t>  </a:t>
            </a:r>
            <a:r>
              <a:rPr lang="en-GB" sz="2400" b="1" dirty="0" err="1">
                <a:solidFill>
                  <a:schemeClr val="accent1"/>
                </a:solidFill>
                <a:latin typeface="Courier New Bold"/>
              </a:rPr>
              <a:t>int</a:t>
            </a:r>
            <a:r>
              <a:rPr lang="en-GB" sz="2400" b="1" dirty="0">
                <a:latin typeface="Courier New Bold"/>
              </a:rPr>
              <a:t> sum = 0;</a:t>
            </a:r>
          </a:p>
          <a:p>
            <a:r>
              <a:rPr lang="en-GB" sz="2400" b="1" dirty="0">
                <a:solidFill>
                  <a:schemeClr val="accent1"/>
                </a:solidFill>
                <a:latin typeface="Courier New Bold"/>
              </a:rPr>
              <a:t>  for </a:t>
            </a:r>
            <a:r>
              <a:rPr lang="en-GB" sz="2400" b="1" dirty="0">
                <a:latin typeface="Courier New Bold"/>
              </a:rPr>
              <a:t>(</a:t>
            </a:r>
            <a:r>
              <a:rPr lang="en-GB" sz="2400" b="1" dirty="0" err="1">
                <a:solidFill>
                  <a:schemeClr val="accent2"/>
                </a:solidFill>
                <a:latin typeface="Courier New Bold"/>
              </a:rPr>
              <a:t>int</a:t>
            </a:r>
            <a:r>
              <a:rPr lang="en-GB" sz="2400" b="1" dirty="0">
                <a:latin typeface="Courier New Bold"/>
              </a:rPr>
              <a:t> </a:t>
            </a:r>
            <a:r>
              <a:rPr lang="en-GB" sz="2400" b="1" dirty="0" err="1">
                <a:latin typeface="Courier New Bold"/>
              </a:rPr>
              <a:t>i</a:t>
            </a:r>
            <a:r>
              <a:rPr lang="en-GB" sz="2400" b="1" dirty="0">
                <a:latin typeface="Courier New Bold"/>
              </a:rPr>
              <a:t> = 0; </a:t>
            </a:r>
            <a:r>
              <a:rPr lang="en-GB" sz="2400" b="1" dirty="0" err="1">
                <a:latin typeface="Courier New Bold"/>
              </a:rPr>
              <a:t>i</a:t>
            </a:r>
            <a:r>
              <a:rPr lang="en-GB" sz="2400" b="1" dirty="0">
                <a:latin typeface="Courier New Bold"/>
              </a:rPr>
              <a:t> &lt; </a:t>
            </a:r>
            <a:r>
              <a:rPr lang="en-GB" sz="2400" b="1" dirty="0" err="1">
                <a:latin typeface="Courier New Bold"/>
              </a:rPr>
              <a:t>Ndim</a:t>
            </a:r>
            <a:r>
              <a:rPr lang="en-GB" sz="2400" b="1" dirty="0">
                <a:latin typeface="Courier New Bold"/>
              </a:rPr>
              <a:t>; </a:t>
            </a:r>
            <a:r>
              <a:rPr lang="en-GB" sz="2400" b="1" dirty="0" err="1">
                <a:latin typeface="Courier New Bold"/>
              </a:rPr>
              <a:t>i</a:t>
            </a:r>
            <a:r>
              <a:rPr lang="en-GB" sz="2400" b="1" dirty="0">
                <a:latin typeface="Courier New Bold"/>
              </a:rPr>
              <a:t>++)</a:t>
            </a:r>
          </a:p>
          <a:p>
            <a:r>
              <a:rPr lang="en-GB" sz="2400" b="1" dirty="0">
                <a:latin typeface="Courier New Bold"/>
              </a:rPr>
              <a:t>    sum += A[</a:t>
            </a:r>
            <a:r>
              <a:rPr lang="en-GB" sz="2400" b="1" dirty="0" err="1">
                <a:latin typeface="Courier New Bold"/>
              </a:rPr>
              <a:t>i</a:t>
            </a:r>
            <a:r>
              <a:rPr lang="en-GB" sz="2400" b="1" dirty="0">
                <a:latin typeface="Courier New Bold"/>
              </a:rPr>
              <a:t>];</a:t>
            </a:r>
          </a:p>
          <a:p>
            <a:r>
              <a:rPr lang="en-GB" sz="2400" b="1" dirty="0">
                <a:latin typeface="Courier New Bold"/>
              </a:rPr>
              <a:t>  </a:t>
            </a:r>
            <a:r>
              <a:rPr lang="en-GB" sz="2400" b="1" dirty="0">
                <a:solidFill>
                  <a:schemeClr val="accent1"/>
                </a:solidFill>
                <a:latin typeface="Courier New Bold"/>
              </a:rPr>
              <a:t>return</a:t>
            </a:r>
            <a:r>
              <a:rPr lang="en-GB" sz="2400" b="1" dirty="0">
                <a:latin typeface="Courier New Bold"/>
              </a:rPr>
              <a:t> sum;</a:t>
            </a:r>
          </a:p>
          <a:p>
            <a:r>
              <a:rPr lang="en-GB" sz="2400" b="1" dirty="0">
                <a:latin typeface="Courier New Bold"/>
              </a:rPr>
              <a:t>}</a:t>
            </a:r>
          </a:p>
        </p:txBody>
      </p:sp>
    </p:spTree>
    <p:extLst>
      <p:ext uri="{BB962C8B-B14F-4D97-AF65-F5344CB8AC3E}">
        <p14:creationId xmlns:p14="http://schemas.microsoft.com/office/powerpoint/2010/main" val="13945007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Simple parallel reduction</a:t>
            </a:r>
          </a:p>
        </p:txBody>
      </p:sp>
      <p:sp>
        <p:nvSpPr>
          <p:cNvPr id="3" name="Content Placeholder 2"/>
          <p:cNvSpPr>
            <a:spLocks noGrp="1"/>
          </p:cNvSpPr>
          <p:nvPr>
            <p:ph idx="1"/>
          </p:nvPr>
        </p:nvSpPr>
        <p:spPr>
          <a:xfrm>
            <a:off x="179512" y="1600200"/>
            <a:ext cx="8784976" cy="4997152"/>
          </a:xfrm>
        </p:spPr>
        <p:txBody>
          <a:bodyPr>
            <a:normAutofit fontScale="77500" lnSpcReduction="20000"/>
          </a:bodyPr>
          <a:lstStyle/>
          <a:p>
            <a:pPr>
              <a:lnSpc>
                <a:spcPct val="110000"/>
              </a:lnSpc>
            </a:pPr>
            <a:r>
              <a:rPr lang="en-GB" dirty="0"/>
              <a:t>A reduction can be carried out in three steps:</a:t>
            </a:r>
          </a:p>
          <a:p>
            <a:pPr marL="971550" lvl="1" indent="-514350">
              <a:lnSpc>
                <a:spcPct val="110000"/>
              </a:lnSpc>
              <a:buFont typeface="+mj-lt"/>
              <a:buAutoNum type="arabicPeriod"/>
            </a:pPr>
            <a:r>
              <a:rPr lang="en-GB" dirty="0"/>
              <a:t>Each work-item sums its private values into a local array indexed by the work-item’s local id</a:t>
            </a:r>
          </a:p>
          <a:p>
            <a:pPr marL="971550" lvl="1" indent="-514350">
              <a:lnSpc>
                <a:spcPct val="110000"/>
              </a:lnSpc>
              <a:buFont typeface="+mj-lt"/>
              <a:buAutoNum type="arabicPeriod"/>
            </a:pPr>
            <a:r>
              <a:rPr lang="en-GB" dirty="0"/>
              <a:t>When all the work-items have finished, one work-item sums the local array into an element of a global array (indexed by work-group id).</a:t>
            </a:r>
          </a:p>
          <a:p>
            <a:pPr marL="971550" lvl="1" indent="-514350">
              <a:lnSpc>
                <a:spcPct val="110000"/>
              </a:lnSpc>
              <a:buFont typeface="+mj-lt"/>
              <a:buAutoNum type="arabicPeriod"/>
            </a:pPr>
            <a:r>
              <a:rPr lang="en-GB" dirty="0"/>
              <a:t>When all work-groups have finished the kernel execution, the global array is summed on the host.</a:t>
            </a:r>
          </a:p>
          <a:p>
            <a:pPr>
              <a:lnSpc>
                <a:spcPct val="110000"/>
              </a:lnSpc>
            </a:pPr>
            <a:endParaRPr lang="en-GB" dirty="0"/>
          </a:p>
          <a:p>
            <a:pPr>
              <a:lnSpc>
                <a:spcPct val="110000"/>
              </a:lnSpc>
            </a:pPr>
            <a:r>
              <a:rPr lang="en-GB" dirty="0"/>
              <a:t>Note: this is a simple reduction that is straightforward to implement.  More efficient reductions do the work-group partial reductions in parallel on the device rather than on the host.  These more scalable reductions are considerably more complicated to implement.</a:t>
            </a:r>
          </a:p>
          <a:p>
            <a:pPr>
              <a:lnSpc>
                <a:spcPct val="110000"/>
              </a:lnSpc>
            </a:pPr>
            <a:endParaRPr lang="en-GB" dirty="0"/>
          </a:p>
          <a:p>
            <a:pPr>
              <a:lnSpc>
                <a:spcPct val="110000"/>
              </a:lnSpc>
            </a:pPr>
            <a:endParaRPr lang="en-GB" dirty="0"/>
          </a:p>
        </p:txBody>
      </p:sp>
    </p:spTree>
    <p:extLst>
      <p:ext uri="{BB962C8B-B14F-4D97-AF65-F5344CB8AC3E}">
        <p14:creationId xmlns:p14="http://schemas.microsoft.com/office/powerpoint/2010/main" val="909681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GB" sz="3600" dirty="0"/>
              <a:t>A simple program that uses a reduction</a:t>
            </a:r>
          </a:p>
        </p:txBody>
      </p:sp>
      <p:sp>
        <p:nvSpPr>
          <p:cNvPr id="4" name="Text Placeholder 3"/>
          <p:cNvSpPr>
            <a:spLocks noGrp="1"/>
          </p:cNvSpPr>
          <p:nvPr>
            <p:ph type="body" idx="1"/>
          </p:nvPr>
        </p:nvSpPr>
        <p:spPr>
          <a:xfrm>
            <a:off x="457200" y="1340768"/>
            <a:ext cx="4040188" cy="639762"/>
          </a:xfrm>
        </p:spPr>
        <p:txBody>
          <a:bodyPr/>
          <a:lstStyle/>
          <a:p>
            <a:r>
              <a:rPr lang="en-GB" dirty="0"/>
              <a:t>Numerical Integration</a:t>
            </a:r>
          </a:p>
        </p:txBody>
      </p:sp>
      <p:sp>
        <p:nvSpPr>
          <p:cNvPr id="7" name="Content Placeholder 6"/>
          <p:cNvSpPr>
            <a:spLocks noGrp="1"/>
          </p:cNvSpPr>
          <p:nvPr>
            <p:ph sz="quarter" idx="4"/>
          </p:nvPr>
        </p:nvSpPr>
        <p:spPr>
          <a:xfrm>
            <a:off x="4305301" y="2174874"/>
            <a:ext cx="4731196" cy="4494485"/>
          </a:xfrm>
        </p:spPr>
        <p:txBody>
          <a:bodyPr>
            <a:normAutofit/>
          </a:bodyPr>
          <a:lstStyle/>
          <a:p>
            <a:pPr marL="0" indent="0">
              <a:buNone/>
            </a:pPr>
            <a:r>
              <a:rPr lang="en-GB" dirty="0"/>
              <a:t>Mathematically, we know that we can approximate the integral as a sum of rectangles.</a:t>
            </a:r>
          </a:p>
          <a:p>
            <a:pPr marL="0" indent="0">
              <a:buNone/>
            </a:pPr>
            <a:endParaRPr lang="en-GB" dirty="0"/>
          </a:p>
          <a:p>
            <a:pPr marL="0" indent="0">
              <a:buNone/>
            </a:pPr>
            <a:r>
              <a:rPr lang="en-GB" dirty="0"/>
              <a:t>Each rectangle has width and height at the middle of interval.</a:t>
            </a:r>
          </a:p>
        </p:txBody>
      </p:sp>
      <p:grpSp>
        <p:nvGrpSpPr>
          <p:cNvPr id="30" name="Group 20"/>
          <p:cNvGrpSpPr>
            <a:grpSpLocks/>
          </p:cNvGrpSpPr>
          <p:nvPr/>
        </p:nvGrpSpPr>
        <p:grpSpPr bwMode="auto">
          <a:xfrm>
            <a:off x="266700" y="2151529"/>
            <a:ext cx="4038600" cy="4064000"/>
            <a:chOff x="192" y="1008"/>
            <a:chExt cx="2544" cy="3072"/>
          </a:xfrm>
        </p:grpSpPr>
        <p:sp>
          <p:nvSpPr>
            <p:cNvPr id="31" name="Rectangle 21"/>
            <p:cNvSpPr>
              <a:spLocks noChangeArrowheads="1"/>
            </p:cNvSpPr>
            <p:nvPr/>
          </p:nvSpPr>
          <p:spPr bwMode="auto">
            <a:xfrm>
              <a:off x="192" y="1008"/>
              <a:ext cx="2544" cy="3072"/>
            </a:xfrm>
            <a:prstGeom prst="rect">
              <a:avLst/>
            </a:prstGeom>
            <a:noFill/>
            <a:ln w="12700">
              <a:no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2" name="Rectangle 22"/>
            <p:cNvSpPr>
              <a:spLocks noChangeArrowheads="1"/>
            </p:cNvSpPr>
            <p:nvPr/>
          </p:nvSpPr>
          <p:spPr bwMode="auto">
            <a:xfrm>
              <a:off x="1152" y="1200"/>
              <a:ext cx="144" cy="230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3" name="Rectangle 23"/>
            <p:cNvSpPr>
              <a:spLocks noChangeArrowheads="1"/>
            </p:cNvSpPr>
            <p:nvPr/>
          </p:nvSpPr>
          <p:spPr bwMode="auto">
            <a:xfrm>
              <a:off x="1296" y="1248"/>
              <a:ext cx="144" cy="225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4" name="Rectangle 24"/>
            <p:cNvSpPr>
              <a:spLocks noChangeArrowheads="1"/>
            </p:cNvSpPr>
            <p:nvPr/>
          </p:nvSpPr>
          <p:spPr bwMode="auto">
            <a:xfrm>
              <a:off x="1440" y="1344"/>
              <a:ext cx="144" cy="2160"/>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5" name="Rectangle 25"/>
            <p:cNvSpPr>
              <a:spLocks noChangeArrowheads="1"/>
            </p:cNvSpPr>
            <p:nvPr/>
          </p:nvSpPr>
          <p:spPr bwMode="auto">
            <a:xfrm>
              <a:off x="1584" y="1440"/>
              <a:ext cx="144" cy="206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6" name="Rectangle 26"/>
            <p:cNvSpPr>
              <a:spLocks noChangeArrowheads="1"/>
            </p:cNvSpPr>
            <p:nvPr/>
          </p:nvSpPr>
          <p:spPr bwMode="auto">
            <a:xfrm>
              <a:off x="1728" y="1536"/>
              <a:ext cx="144" cy="1968"/>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7" name="Rectangle 27"/>
            <p:cNvSpPr>
              <a:spLocks noChangeArrowheads="1"/>
            </p:cNvSpPr>
            <p:nvPr/>
          </p:nvSpPr>
          <p:spPr bwMode="auto">
            <a:xfrm>
              <a:off x="1872" y="1680"/>
              <a:ext cx="144" cy="182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8" name="Rectangle 28"/>
            <p:cNvSpPr>
              <a:spLocks noChangeArrowheads="1"/>
            </p:cNvSpPr>
            <p:nvPr/>
          </p:nvSpPr>
          <p:spPr bwMode="auto">
            <a:xfrm>
              <a:off x="2016" y="1920"/>
              <a:ext cx="144" cy="158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9" name="Rectangle 29"/>
            <p:cNvSpPr>
              <a:spLocks noChangeArrowheads="1"/>
            </p:cNvSpPr>
            <p:nvPr/>
          </p:nvSpPr>
          <p:spPr bwMode="auto">
            <a:xfrm>
              <a:off x="2160" y="2208"/>
              <a:ext cx="144" cy="129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40" name="Line 30"/>
            <p:cNvSpPr>
              <a:spLocks noChangeShapeType="1"/>
            </p:cNvSpPr>
            <p:nvPr/>
          </p:nvSpPr>
          <p:spPr bwMode="auto">
            <a:xfrm>
              <a:off x="1152" y="1056"/>
              <a:ext cx="0" cy="2448"/>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1" name="Line 31"/>
            <p:cNvSpPr>
              <a:spLocks noChangeShapeType="1"/>
            </p:cNvSpPr>
            <p:nvPr/>
          </p:nvSpPr>
          <p:spPr bwMode="auto">
            <a:xfrm>
              <a:off x="1104" y="120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2" name="Line 32"/>
            <p:cNvSpPr>
              <a:spLocks noChangeShapeType="1"/>
            </p:cNvSpPr>
            <p:nvPr/>
          </p:nvSpPr>
          <p:spPr bwMode="auto">
            <a:xfrm>
              <a:off x="1104" y="236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3" name="Line 33"/>
            <p:cNvSpPr>
              <a:spLocks noChangeShapeType="1"/>
            </p:cNvSpPr>
            <p:nvPr/>
          </p:nvSpPr>
          <p:spPr bwMode="auto">
            <a:xfrm flipH="1">
              <a:off x="1104" y="3504"/>
              <a:ext cx="1536" cy="0"/>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4" name="Line 34"/>
            <p:cNvSpPr>
              <a:spLocks noChangeShapeType="1"/>
            </p:cNvSpPr>
            <p:nvPr/>
          </p:nvSpPr>
          <p:spPr bwMode="auto">
            <a:xfrm>
              <a:off x="2304" y="3456"/>
              <a:ext cx="0" cy="96"/>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5"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150" cap="flat" cmpd="sng">
              <a:solidFill>
                <a:srgbClr val="FF0000"/>
              </a:solidFill>
              <a:prstDash val="solid"/>
              <a:round/>
              <a:headEnd type="none" w="sm" len="sm"/>
              <a:tailEnd type="none" w="sm" len="sm"/>
            </a:ln>
          </p:spPr>
          <p:txBody>
            <a:bodyPr/>
            <a:lstStyle/>
            <a:p>
              <a:endParaRPr lang="en-US" b="1">
                <a:solidFill>
                  <a:schemeClr val="accent6">
                    <a:lumMod val="75000"/>
                  </a:schemeClr>
                </a:solidFill>
              </a:endParaRPr>
            </a:p>
          </p:txBody>
        </p:sp>
        <p:sp>
          <p:nvSpPr>
            <p:cNvPr id="46" name="Text Box 36"/>
            <p:cNvSpPr txBox="1">
              <a:spLocks noChangeArrowheads="1"/>
            </p:cNvSpPr>
            <p:nvPr/>
          </p:nvSpPr>
          <p:spPr bwMode="auto">
            <a:xfrm rot="16231466">
              <a:off x="-150" y="2239"/>
              <a:ext cx="1609" cy="250"/>
            </a:xfrm>
            <a:prstGeom prst="rect">
              <a:avLst/>
            </a:prstGeom>
            <a:noFill/>
            <a:ln w="12700">
              <a:noFill/>
              <a:miter lim="800000"/>
              <a:headEnd type="none" w="sm" len="sm"/>
              <a:tailEnd type="none" w="sm" len="sm"/>
            </a:ln>
          </p:spPr>
          <p:txBody>
            <a:bodyPr wrap="square">
              <a:spAutoFit/>
            </a:bodyPr>
            <a:lstStyle/>
            <a:p>
              <a:pPr algn="l">
                <a:spcBef>
                  <a:spcPct val="50000"/>
                </a:spcBef>
              </a:pPr>
              <a:r>
                <a:rPr lang="en-US" altLang="zh-CN" sz="2000" b="1" dirty="0">
                  <a:latin typeface="Arial" charset="0"/>
                </a:rPr>
                <a:t>F(x) = 4.0/(1+x</a:t>
              </a:r>
              <a:r>
                <a:rPr lang="en-US" altLang="zh-CN" sz="2000" b="1" baseline="30000" dirty="0">
                  <a:latin typeface="Arial" charset="0"/>
                </a:rPr>
                <a:t>2</a:t>
              </a:r>
              <a:r>
                <a:rPr lang="en-US" altLang="zh-CN" sz="2000" b="1" dirty="0">
                  <a:latin typeface="Arial" charset="0"/>
                </a:rPr>
                <a:t>)</a:t>
              </a:r>
            </a:p>
          </p:txBody>
        </p:sp>
        <p:sp>
          <p:nvSpPr>
            <p:cNvPr id="47" name="Text Box 37"/>
            <p:cNvSpPr txBox="1">
              <a:spLocks noChangeArrowheads="1"/>
            </p:cNvSpPr>
            <p:nvPr/>
          </p:nvSpPr>
          <p:spPr bwMode="auto">
            <a:xfrm>
              <a:off x="816" y="11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4.0</a:t>
              </a:r>
            </a:p>
          </p:txBody>
        </p:sp>
        <p:sp>
          <p:nvSpPr>
            <p:cNvPr id="48" name="Text Box 38"/>
            <p:cNvSpPr txBox="1">
              <a:spLocks noChangeArrowheads="1"/>
            </p:cNvSpPr>
            <p:nvPr/>
          </p:nvSpPr>
          <p:spPr bwMode="auto">
            <a:xfrm>
              <a:off x="864" y="2256"/>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2.0</a:t>
              </a:r>
            </a:p>
          </p:txBody>
        </p:sp>
        <p:sp>
          <p:nvSpPr>
            <p:cNvPr id="49" name="Text Box 39"/>
            <p:cNvSpPr txBox="1">
              <a:spLocks noChangeArrowheads="1"/>
            </p:cNvSpPr>
            <p:nvPr/>
          </p:nvSpPr>
          <p:spPr bwMode="auto">
            <a:xfrm>
              <a:off x="2160" y="35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1.0</a:t>
              </a:r>
            </a:p>
          </p:txBody>
        </p:sp>
        <p:sp>
          <p:nvSpPr>
            <p:cNvPr id="50" name="Text Box 40"/>
            <p:cNvSpPr txBox="1">
              <a:spLocks noChangeArrowheads="1"/>
            </p:cNvSpPr>
            <p:nvPr/>
          </p:nvSpPr>
          <p:spPr bwMode="auto">
            <a:xfrm>
              <a:off x="1632" y="3600"/>
              <a:ext cx="288" cy="30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000" b="1">
                  <a:latin typeface="Arial" charset="0"/>
                </a:rPr>
                <a:t>X</a:t>
              </a:r>
            </a:p>
          </p:txBody>
        </p:sp>
        <p:sp>
          <p:nvSpPr>
            <p:cNvPr id="51" name="Text Box 41"/>
            <p:cNvSpPr txBox="1">
              <a:spLocks noChangeArrowheads="1"/>
            </p:cNvSpPr>
            <p:nvPr/>
          </p:nvSpPr>
          <p:spPr bwMode="auto">
            <a:xfrm>
              <a:off x="960" y="3552"/>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0.0</a:t>
              </a:r>
            </a:p>
          </p:txBody>
        </p:sp>
      </p:grpSp>
    </p:spTree>
    <p:extLst>
      <p:ext uri="{BB962C8B-B14F-4D97-AF65-F5344CB8AC3E}">
        <p14:creationId xmlns:p14="http://schemas.microsoft.com/office/powerpoint/2010/main" val="4126962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Intel CPU</a:t>
            </a:r>
          </a:p>
        </p:txBody>
      </p:sp>
      <p:sp>
        <p:nvSpPr>
          <p:cNvPr id="3" name="Content Placeholder 2"/>
          <p:cNvSpPr>
            <a:spLocks noGrp="1"/>
          </p:cNvSpPr>
          <p:nvPr>
            <p:ph idx="1"/>
          </p:nvPr>
        </p:nvSpPr>
        <p:spPr>
          <a:xfrm>
            <a:off x="179512" y="1600200"/>
            <a:ext cx="8784976" cy="5069160"/>
          </a:xfrm>
        </p:spPr>
        <p:txBody>
          <a:bodyPr>
            <a:normAutofit fontScale="85000" lnSpcReduction="20000"/>
          </a:bodyPr>
          <a:lstStyle/>
          <a:p>
            <a:r>
              <a:rPr lang="en-GB" dirty="0"/>
              <a:t>NB: requires an Intel® Xeon™ processor on Linux</a:t>
            </a:r>
          </a:p>
          <a:p>
            <a:r>
              <a:rPr lang="en-GB" dirty="0"/>
              <a:t>Download the Xeon Linux SDK from the Intel website</a:t>
            </a:r>
          </a:p>
          <a:p>
            <a:r>
              <a:rPr lang="en-GB" dirty="0"/>
              <a:t>Extract the download</a:t>
            </a:r>
          </a:p>
          <a:p>
            <a:pPr lvl="1"/>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download.tar.gz</a:t>
            </a:r>
            <a:endParaRPr lang="en-GB" b="1" dirty="0">
              <a:solidFill>
                <a:schemeClr val="accent6">
                  <a:lumMod val="75000"/>
                </a:schemeClr>
              </a:solidFill>
              <a:latin typeface="Courier New Bold"/>
              <a:cs typeface="Courier New Bold"/>
            </a:endParaRPr>
          </a:p>
          <a:p>
            <a:r>
              <a:rPr lang="en-GB" dirty="0"/>
              <a:t>Install some </a:t>
            </a:r>
            <a:r>
              <a:rPr lang="en-GB" dirty="0" err="1"/>
              <a:t>dependancies</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rpm alien libnuma1</a:t>
            </a:r>
          </a:p>
          <a:p>
            <a:r>
              <a:rPr lang="en-GB" dirty="0"/>
              <a:t>Install them using alien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alien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*base*.rpm *</a:t>
            </a:r>
            <a:r>
              <a:rPr lang="en-GB" b="1" dirty="0" err="1">
                <a:solidFill>
                  <a:schemeClr val="accent6">
                    <a:lumMod val="75000"/>
                  </a:schemeClr>
                </a:solidFill>
                <a:latin typeface="Courier New Bold"/>
                <a:cs typeface="Courier New Bold"/>
              </a:rPr>
              <a:t>intel-cpu</a:t>
            </a:r>
            <a:r>
              <a:rPr lang="en-GB" b="1" dirty="0">
                <a:solidFill>
                  <a:schemeClr val="accent6">
                    <a:lumMod val="75000"/>
                  </a:schemeClr>
                </a:solidFill>
                <a:latin typeface="Courier New Bold"/>
                <a:cs typeface="Courier New Bold"/>
              </a:rPr>
              <a:t>*.rpm *</a:t>
            </a:r>
            <a:r>
              <a:rPr lang="en-GB" b="1" dirty="0" err="1">
                <a:solidFill>
                  <a:schemeClr val="accent6">
                    <a:lumMod val="75000"/>
                  </a:schemeClr>
                </a:solidFill>
                <a:latin typeface="Courier New Bold"/>
                <a:cs typeface="Courier New Bold"/>
              </a:rPr>
              <a:t>devel</a:t>
            </a:r>
            <a:r>
              <a:rPr lang="en-GB" b="1" dirty="0">
                <a:solidFill>
                  <a:schemeClr val="accent6">
                    <a:lumMod val="75000"/>
                  </a:schemeClr>
                </a:solidFill>
                <a:latin typeface="Courier New Bold"/>
                <a:cs typeface="Courier New Bold"/>
              </a:rPr>
              <a:t>*.rpm</a:t>
            </a:r>
          </a:p>
          <a:p>
            <a:r>
              <a:rPr lang="en-GB" dirty="0"/>
              <a:t>Copy the ICD to the right location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cp /opt/</a:t>
            </a:r>
            <a:r>
              <a:rPr lang="en-GB" b="1" dirty="0" err="1">
                <a:solidFill>
                  <a:schemeClr val="accent6">
                    <a:lumMod val="75000"/>
                  </a:schemeClr>
                </a:solidFill>
                <a:latin typeface="Courier New Bold"/>
                <a:cs typeface="Courier New Bold"/>
              </a:rPr>
              <a:t>intel</a:t>
            </a:r>
            <a:r>
              <a:rPr lang="en-GB" b="1" dirty="0">
                <a:solidFill>
                  <a:schemeClr val="accent6">
                    <a:lumMod val="75000"/>
                  </a:schemeClr>
                </a:solidFill>
                <a:latin typeface="Courier New Bold"/>
                <a:cs typeface="Courier New Bold"/>
              </a:rPr>
              <a:t>/&lt;version&gt;/etc/intel64.icd /etc/</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/vendors/</a:t>
            </a:r>
          </a:p>
        </p:txBody>
      </p:sp>
    </p:spTree>
    <p:extLst>
      <p:ext uri="{BB962C8B-B14F-4D97-AF65-F5344CB8AC3E}">
        <p14:creationId xmlns:p14="http://schemas.microsoft.com/office/powerpoint/2010/main" val="17852478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1400"/>
            <a:ext cx="8928992" cy="1143000"/>
          </a:xfrm>
        </p:spPr>
        <p:txBody>
          <a:bodyPr>
            <a:normAutofit/>
          </a:bodyPr>
          <a:lstStyle/>
          <a:p>
            <a:r>
              <a:rPr lang="en-GB" dirty="0"/>
              <a:t>Numerical integration source code</a:t>
            </a:r>
          </a:p>
        </p:txBody>
      </p:sp>
      <p:sp>
        <p:nvSpPr>
          <p:cNvPr id="3" name="Text Placeholder 2"/>
          <p:cNvSpPr>
            <a:spLocks noGrp="1"/>
          </p:cNvSpPr>
          <p:nvPr>
            <p:ph type="body" idx="1"/>
          </p:nvPr>
        </p:nvSpPr>
        <p:spPr>
          <a:xfrm>
            <a:off x="179512" y="692696"/>
            <a:ext cx="4040188" cy="639762"/>
          </a:xfrm>
        </p:spPr>
        <p:txBody>
          <a:bodyPr/>
          <a:lstStyle/>
          <a:p>
            <a:r>
              <a:rPr lang="en-GB" dirty="0">
                <a:latin typeface="+mj-lt"/>
              </a:rPr>
              <a:t>The serial Pi program</a:t>
            </a:r>
          </a:p>
        </p:txBody>
      </p:sp>
      <p:sp>
        <p:nvSpPr>
          <p:cNvPr id="4" name="Content Placeholder 3"/>
          <p:cNvSpPr>
            <a:spLocks noGrp="1"/>
          </p:cNvSpPr>
          <p:nvPr>
            <p:ph sz="half" idx="2"/>
          </p:nvPr>
        </p:nvSpPr>
        <p:spPr>
          <a:xfrm>
            <a:off x="1763688" y="1700808"/>
            <a:ext cx="5670630" cy="4968552"/>
          </a:xfrm>
        </p:spPr>
        <p:txBody>
          <a:bodyPr>
            <a:noAutofit/>
          </a:bodyPr>
          <a:lstStyle/>
          <a:p>
            <a:pPr marL="0" indent="0">
              <a:lnSpc>
                <a:spcPct val="90000"/>
              </a:lnSpc>
              <a:buNone/>
            </a:pPr>
            <a:r>
              <a:rPr lang="en-GB" sz="2000" b="1" dirty="0">
                <a:solidFill>
                  <a:schemeClr val="accent2"/>
                </a:solidFill>
                <a:latin typeface="Courier New Bold"/>
              </a:rPr>
              <a:t>static long </a:t>
            </a:r>
            <a:r>
              <a:rPr lang="en-GB" sz="2000" b="1" dirty="0" err="1">
                <a:latin typeface="Courier New Bold"/>
              </a:rPr>
              <a:t>num_steps</a:t>
            </a:r>
            <a:r>
              <a:rPr lang="en-GB" sz="2000" b="1" dirty="0">
                <a:latin typeface="Courier New Bold"/>
              </a:rPr>
              <a:t> = 100000;</a:t>
            </a:r>
          </a:p>
          <a:p>
            <a:pPr marL="0" indent="0">
              <a:lnSpc>
                <a:spcPct val="90000"/>
              </a:lnSpc>
              <a:buNone/>
            </a:pPr>
            <a:r>
              <a:rPr lang="en-GB" sz="2000" b="1" dirty="0">
                <a:solidFill>
                  <a:schemeClr val="accent2"/>
                </a:solidFill>
                <a:latin typeface="Courier New Bold"/>
              </a:rPr>
              <a:t>double</a:t>
            </a:r>
            <a:r>
              <a:rPr lang="en-GB" sz="2000" b="1" dirty="0">
                <a:latin typeface="Courier New Bold"/>
              </a:rPr>
              <a:t> step;</a:t>
            </a:r>
          </a:p>
          <a:p>
            <a:pPr marL="0" indent="0">
              <a:lnSpc>
                <a:spcPct val="90000"/>
              </a:lnSpc>
              <a:buNone/>
            </a:pPr>
            <a:r>
              <a:rPr lang="en-GB" sz="2000" b="1" dirty="0">
                <a:solidFill>
                  <a:schemeClr val="accent2"/>
                </a:solidFill>
                <a:latin typeface="Courier New Bold"/>
              </a:rPr>
              <a:t>void</a:t>
            </a:r>
            <a:r>
              <a:rPr lang="en-GB" sz="2000" b="1" dirty="0">
                <a:latin typeface="Courier New Bold"/>
              </a:rPr>
              <a:t> </a:t>
            </a:r>
            <a:r>
              <a:rPr lang="en-GB" sz="2000" b="1" dirty="0">
                <a:solidFill>
                  <a:schemeClr val="tx2">
                    <a:lumMod val="75000"/>
                  </a:schemeClr>
                </a:solidFill>
                <a:latin typeface="Courier New Bold"/>
              </a:rPr>
              <a:t>main</a:t>
            </a:r>
            <a:r>
              <a:rPr lang="en-GB" sz="2000" b="1" dirty="0">
                <a:latin typeface="Courier New Bold"/>
              </a:rPr>
              <a:t>()</a:t>
            </a:r>
          </a:p>
          <a:p>
            <a:pPr marL="0" indent="0">
              <a:lnSpc>
                <a:spcPct val="90000"/>
              </a:lnSpc>
              <a:buNone/>
            </a:pPr>
            <a:r>
              <a:rPr lang="en-GB" sz="2000" b="1" dirty="0">
                <a:latin typeface="Courier New Bold"/>
              </a:rPr>
              <a:t>{</a:t>
            </a:r>
          </a:p>
          <a:p>
            <a:pPr marL="0" indent="0">
              <a:lnSpc>
                <a:spcPct val="90000"/>
              </a:lnSpc>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a:t>
            </a:r>
            <a:r>
              <a:rPr lang="en-GB" sz="2000" b="1" dirty="0">
                <a:solidFill>
                  <a:schemeClr val="accent2"/>
                </a:solidFill>
                <a:latin typeface="Courier New Bold"/>
              </a:rPr>
              <a:t>double</a:t>
            </a:r>
            <a:r>
              <a:rPr lang="en-GB" sz="2000" b="1" dirty="0">
                <a:latin typeface="Courier New Bold"/>
              </a:rPr>
              <a:t> x, pi, sum = 0.0;</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step = 1.0/(</a:t>
            </a:r>
            <a:r>
              <a:rPr lang="en-GB" sz="2000" b="1" dirty="0">
                <a:solidFill>
                  <a:schemeClr val="accent2"/>
                </a:solidFill>
                <a:latin typeface="Courier New Bold"/>
              </a:rPr>
              <a:t>double</a:t>
            </a:r>
            <a:r>
              <a:rPr lang="en-GB" sz="2000" b="1" dirty="0">
                <a:latin typeface="Courier New Bold"/>
              </a:rPr>
              <a:t>) </a:t>
            </a:r>
            <a:r>
              <a:rPr lang="en-GB" sz="2000" b="1" dirty="0" err="1">
                <a:latin typeface="Courier New Bold"/>
              </a:rPr>
              <a:t>num_steps</a:t>
            </a:r>
            <a:r>
              <a:rPr lang="en-GB" sz="2000" b="1" dirty="0">
                <a:latin typeface="Courier New Bold"/>
              </a:rPr>
              <a:t>;</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a:t>
            </a:r>
            <a:r>
              <a:rPr lang="en-GB" sz="2000" b="1" dirty="0" err="1">
                <a:latin typeface="Courier New Bold"/>
              </a:rPr>
              <a:t>i</a:t>
            </a:r>
            <a:r>
              <a:rPr lang="en-GB" sz="2000" b="1" dirty="0">
                <a:latin typeface="Courier New Bold"/>
              </a:rPr>
              <a:t> = 0; </a:t>
            </a:r>
            <a:r>
              <a:rPr lang="en-GB" sz="2000" b="1" dirty="0" err="1">
                <a:latin typeface="Courier New Bold"/>
              </a:rPr>
              <a:t>i</a:t>
            </a:r>
            <a:r>
              <a:rPr lang="en-GB" sz="2000" b="1" dirty="0">
                <a:latin typeface="Courier New Bold"/>
              </a:rPr>
              <a:t> &lt; </a:t>
            </a:r>
            <a:r>
              <a:rPr lang="en-GB" sz="2000" b="1" dirty="0" err="1">
                <a:latin typeface="Courier New Bold"/>
              </a:rPr>
              <a:t>num_steps</a:t>
            </a:r>
            <a:r>
              <a:rPr lang="en-GB" sz="2000" b="1" dirty="0">
                <a:latin typeface="Courier New Bold"/>
              </a:rPr>
              <a:t>; </a:t>
            </a:r>
            <a:r>
              <a:rPr lang="en-GB" sz="2000" b="1" dirty="0" err="1">
                <a:latin typeface="Courier New Bold"/>
              </a:rPr>
              <a:t>i</a:t>
            </a:r>
            <a:r>
              <a:rPr lang="en-GB" sz="2000" b="1" dirty="0">
                <a:latin typeface="Courier New Bold"/>
              </a:rPr>
              <a:t>++) {</a:t>
            </a:r>
          </a:p>
          <a:p>
            <a:pPr marL="0" indent="0">
              <a:lnSpc>
                <a:spcPct val="90000"/>
              </a:lnSpc>
              <a:buNone/>
            </a:pPr>
            <a:r>
              <a:rPr lang="en-GB" sz="2000" b="1" dirty="0">
                <a:latin typeface="Courier New Bold"/>
              </a:rPr>
              <a:t>    x = (i+0.5)*step;</a:t>
            </a:r>
          </a:p>
          <a:p>
            <a:pPr marL="0" indent="0">
              <a:lnSpc>
                <a:spcPct val="90000"/>
              </a:lnSpc>
              <a:buNone/>
            </a:pPr>
            <a:r>
              <a:rPr lang="en-GB" sz="2000" b="1" dirty="0">
                <a:latin typeface="Courier New Bold"/>
              </a:rPr>
              <a:t>    sum = sum + 4.0/(1.0+x*x);</a:t>
            </a:r>
          </a:p>
          <a:p>
            <a:pPr marL="0" indent="0">
              <a:lnSpc>
                <a:spcPct val="90000"/>
              </a:lnSpc>
              <a:buNone/>
            </a:pPr>
            <a:r>
              <a:rPr lang="en-GB" sz="2000" b="1" dirty="0">
                <a:latin typeface="Courier New Bold"/>
              </a:rPr>
              <a:t>  }</a:t>
            </a:r>
          </a:p>
          <a:p>
            <a:pPr marL="0" indent="0">
              <a:lnSpc>
                <a:spcPct val="90000"/>
              </a:lnSpc>
              <a:buNone/>
            </a:pPr>
            <a:r>
              <a:rPr lang="en-GB" sz="2000" b="1" dirty="0">
                <a:latin typeface="Courier New Bold"/>
              </a:rPr>
              <a:t>  pi = step * sum;</a:t>
            </a:r>
          </a:p>
          <a:p>
            <a:pPr marL="0" indent="0">
              <a:lnSpc>
                <a:spcPct val="90000"/>
              </a:lnSpc>
              <a:buNone/>
            </a:pPr>
            <a:r>
              <a:rPr lang="en-GB" sz="2000" b="1" dirty="0">
                <a:latin typeface="Courier New Bold"/>
              </a:rPr>
              <a:t>}</a:t>
            </a:r>
          </a:p>
        </p:txBody>
      </p:sp>
    </p:spTree>
    <p:extLst>
      <p:ext uri="{BB962C8B-B14F-4D97-AF65-F5344CB8AC3E}">
        <p14:creationId xmlns:p14="http://schemas.microsoft.com/office/powerpoint/2010/main" val="280889468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62272"/>
            <a:ext cx="9108504" cy="1143000"/>
          </a:xfrm>
        </p:spPr>
        <p:txBody>
          <a:bodyPr>
            <a:normAutofit/>
          </a:bodyPr>
          <a:lstStyle/>
          <a:p>
            <a:r>
              <a:rPr lang="en-GB" sz="3600" dirty="0"/>
              <a:t>Exercise 8: The Pi program</a:t>
            </a:r>
          </a:p>
        </p:txBody>
      </p:sp>
      <p:sp>
        <p:nvSpPr>
          <p:cNvPr id="8" name="Content Placeholder 7"/>
          <p:cNvSpPr>
            <a:spLocks noGrp="1"/>
          </p:cNvSpPr>
          <p:nvPr>
            <p:ph idx="1"/>
          </p:nvPr>
        </p:nvSpPr>
        <p:spPr>
          <a:xfrm>
            <a:off x="179512" y="764704"/>
            <a:ext cx="8784976" cy="5037802"/>
          </a:xfrm>
        </p:spPr>
        <p:txBody>
          <a:bodyPr>
            <a:normAutofit fontScale="85000" lnSpcReduction="20000"/>
          </a:bodyPr>
          <a:lstStyle/>
          <a:p>
            <a:r>
              <a:rPr lang="en-GB" dirty="0">
                <a:solidFill>
                  <a:schemeClr val="accent2"/>
                </a:solidFill>
              </a:rPr>
              <a:t>Goal: </a:t>
            </a:r>
          </a:p>
          <a:p>
            <a:pPr lvl="1"/>
            <a:r>
              <a:rPr lang="en-GB" dirty="0"/>
              <a:t>To understand synchronization between work-items in the OpenCL C kernel programming language</a:t>
            </a:r>
          </a:p>
          <a:p>
            <a:r>
              <a:rPr lang="en-GB" dirty="0">
                <a:solidFill>
                  <a:schemeClr val="accent2"/>
                </a:solidFill>
              </a:rPr>
              <a:t>Procedure: </a:t>
            </a:r>
          </a:p>
          <a:p>
            <a:pPr lvl="1"/>
            <a:r>
              <a:rPr lang="en-GB" dirty="0"/>
              <a:t>Start with the provided serial program to estimate Pi through numerical integration</a:t>
            </a:r>
          </a:p>
          <a:p>
            <a:pPr lvl="1"/>
            <a:r>
              <a:rPr lang="en-GB" dirty="0"/>
              <a:t>Write a kernel and host program to compute the numerical integral using OpenCL</a:t>
            </a:r>
          </a:p>
          <a:p>
            <a:pPr lvl="1"/>
            <a:r>
              <a:rPr lang="en-GB" dirty="0"/>
              <a:t>Note: You will need to implement a reduction</a:t>
            </a:r>
          </a:p>
          <a:p>
            <a:pPr lvl="1"/>
            <a:r>
              <a:rPr lang="en-GB" dirty="0"/>
              <a:t>Reduction examples are included in AMD and </a:t>
            </a:r>
            <a:r>
              <a:rPr lang="en-GB" dirty="0" err="1"/>
              <a:t>Nvidia's</a:t>
            </a:r>
            <a:r>
              <a:rPr lang="en-GB" dirty="0"/>
              <a:t> OpenCL SDKs</a:t>
            </a:r>
          </a:p>
          <a:p>
            <a:r>
              <a:rPr lang="en-GB" dirty="0">
                <a:solidFill>
                  <a:schemeClr val="accent2"/>
                </a:solidFill>
              </a:rPr>
              <a:t>Expected output:</a:t>
            </a:r>
          </a:p>
          <a:p>
            <a:pPr lvl="1"/>
            <a:r>
              <a:rPr lang="en-GB" dirty="0"/>
              <a:t>Output result plus an estimate of the error in the result</a:t>
            </a:r>
          </a:p>
          <a:p>
            <a:pPr lvl="1"/>
            <a:r>
              <a:rPr lang="en-GB" dirty="0"/>
              <a:t>Report the runtime</a:t>
            </a:r>
          </a:p>
        </p:txBody>
      </p:sp>
      <p:sp>
        <p:nvSpPr>
          <p:cNvPr id="2" name="TextBox 1"/>
          <p:cNvSpPr txBox="1"/>
          <p:nvPr/>
        </p:nvSpPr>
        <p:spPr>
          <a:xfrm>
            <a:off x="179512" y="5805264"/>
            <a:ext cx="8856984" cy="1200329"/>
          </a:xfrm>
          <a:prstGeom prst="rect">
            <a:avLst/>
          </a:prstGeom>
          <a:noFill/>
        </p:spPr>
        <p:txBody>
          <a:bodyPr wrap="square" rtlCol="0">
            <a:spAutoFit/>
          </a:bodyPr>
          <a:lstStyle/>
          <a:p>
            <a:r>
              <a:rPr lang="en-GB" dirty="0">
                <a:solidFill>
                  <a:schemeClr val="tx2"/>
                </a:solidFill>
              </a:rPr>
              <a:t>Hint: you will want each work-item to do many iterations of the loop, i.e. don’t create one work-item per loop iteration. To do so would make the reduction so costly that performance would be terrible. </a:t>
            </a:r>
          </a:p>
          <a:p>
            <a:endParaRPr lang="en-GB" dirty="0">
              <a:solidFill>
                <a:schemeClr val="tx2"/>
              </a:solidFill>
            </a:endParaRPr>
          </a:p>
        </p:txBody>
      </p:sp>
    </p:spTree>
    <p:extLst>
      <p:ext uri="{BB962C8B-B14F-4D97-AF65-F5344CB8AC3E}">
        <p14:creationId xmlns:p14="http://schemas.microsoft.com/office/powerpoint/2010/main" val="81646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Setting up with Intel® Xeon Phi™</a:t>
            </a:r>
          </a:p>
        </p:txBody>
      </p:sp>
      <p:sp>
        <p:nvSpPr>
          <p:cNvPr id="3" name="Content Placeholder 2"/>
          <p:cNvSpPr>
            <a:spLocks noGrp="1"/>
          </p:cNvSpPr>
          <p:nvPr>
            <p:ph idx="1"/>
          </p:nvPr>
        </p:nvSpPr>
        <p:spPr/>
        <p:txBody>
          <a:bodyPr>
            <a:normAutofit fontScale="92500" lnSpcReduction="10000"/>
          </a:bodyPr>
          <a:lstStyle/>
          <a:p>
            <a:r>
              <a:rPr lang="en-GB" dirty="0"/>
              <a:t>Intel® Xeon Phi™ coprocessor are specialist processor only found in dedicated HPC clusters.</a:t>
            </a:r>
          </a:p>
          <a:p>
            <a:r>
              <a:rPr lang="en-GB" dirty="0"/>
              <a:t>As such, we expect most users will be using them in a server environment set up by someone else – hence we wont discusses setting up OpenCL on the Intel® Xeon Phi™ coprocessor in these slides</a:t>
            </a:r>
          </a:p>
          <a:p>
            <a:r>
              <a:rPr lang="en-GB" dirty="0"/>
              <a:t>Once installed, they're very easy to target with OpenCL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NVIDIA GPUs</a:t>
            </a:r>
          </a:p>
        </p:txBody>
      </p:sp>
      <p:sp>
        <p:nvSpPr>
          <p:cNvPr id="3" name="Content Placeholder 2"/>
          <p:cNvSpPr>
            <a:spLocks noGrp="1"/>
          </p:cNvSpPr>
          <p:nvPr>
            <p:ph idx="1"/>
          </p:nvPr>
        </p:nvSpPr>
        <p:spPr>
          <a:xfrm>
            <a:off x="107504" y="1600200"/>
            <a:ext cx="8928992" cy="5069160"/>
          </a:xfrm>
        </p:spPr>
        <p:txBody>
          <a:bodyPr>
            <a:normAutofit fontScale="70000" lnSpcReduction="20000"/>
          </a:bodyPr>
          <a:lstStyle/>
          <a:p>
            <a:r>
              <a:rPr lang="en-GB" dirty="0"/>
              <a:t>Blacklist the open source driver (IMPORTANT)</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nano</a:t>
            </a:r>
            <a:r>
              <a:rPr lang="en-GB" b="1" dirty="0">
                <a:solidFill>
                  <a:schemeClr val="accent6">
                    <a:lumMod val="75000"/>
                  </a:schemeClr>
                </a:solidFill>
                <a:latin typeface="Courier New Bold"/>
                <a:cs typeface="Courier New Bold"/>
              </a:rPr>
              <a:t> /etc/</a:t>
            </a:r>
            <a:r>
              <a:rPr lang="en-GB" b="1" dirty="0" err="1">
                <a:solidFill>
                  <a:schemeClr val="accent6">
                    <a:lumMod val="75000"/>
                  </a:schemeClr>
                </a:solidFill>
                <a:latin typeface="Courier New Bold"/>
                <a:cs typeface="Courier New Bold"/>
              </a:rPr>
              <a:t>modprobe.d</a:t>
            </a:r>
            <a:r>
              <a:rPr lang="en-GB" b="1" dirty="0">
                <a:solidFill>
                  <a:schemeClr val="accent6">
                    <a:lumMod val="75000"/>
                  </a:schemeClr>
                </a:solidFill>
                <a:latin typeface="Courier New Bold"/>
                <a:cs typeface="Courier New Bold"/>
              </a:rPr>
              <a:t>/</a:t>
            </a:r>
            <a:r>
              <a:rPr lang="en-GB" b="1" dirty="0" err="1">
                <a:solidFill>
                  <a:schemeClr val="accent6">
                    <a:lumMod val="75000"/>
                  </a:schemeClr>
                </a:solidFill>
                <a:latin typeface="Courier New Bold"/>
                <a:cs typeface="Courier New Bold"/>
              </a:rPr>
              <a:t>blacklist.conf</a:t>
            </a:r>
            <a:endParaRPr lang="en-GB" b="1" dirty="0">
              <a:solidFill>
                <a:schemeClr val="accent6">
                  <a:lumMod val="75000"/>
                </a:schemeClr>
              </a:solidFill>
              <a:latin typeface="Courier New Bold"/>
              <a:cs typeface="Courier New Bold"/>
            </a:endParaRPr>
          </a:p>
          <a:p>
            <a:pPr lvl="1"/>
            <a:r>
              <a:rPr lang="en-GB" dirty="0"/>
              <a:t>Add the line: blacklist nouveau</a:t>
            </a:r>
          </a:p>
          <a:p>
            <a:r>
              <a:rPr lang="en-GB" dirty="0"/>
              <a:t>Install some dependencies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-header-generic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NVIDIA driver from their website and unpack the download</a:t>
            </a:r>
          </a:p>
          <a:p>
            <a:r>
              <a:rPr lang="en-GB" dirty="0"/>
              <a:t>In a virtual terminal (Ctrl+Alt+F1), stop the windows manager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service </a:t>
            </a:r>
            <a:r>
              <a:rPr lang="en-GB" b="1" dirty="0" err="1">
                <a:solidFill>
                  <a:schemeClr val="accent6">
                    <a:lumMod val="75000"/>
                  </a:schemeClr>
                </a:solidFill>
                <a:latin typeface="Courier New Bold"/>
                <a:cs typeface="Courier New Bold"/>
              </a:rPr>
              <a:t>lightdm</a:t>
            </a:r>
            <a:r>
              <a:rPr lang="en-GB" b="1" dirty="0">
                <a:solidFill>
                  <a:schemeClr val="accent6">
                    <a:lumMod val="75000"/>
                  </a:schemeClr>
                </a:solidFill>
                <a:latin typeface="Courier New Bold"/>
                <a:cs typeface="Courier New Bold"/>
              </a:rPr>
              <a:t> stop</a:t>
            </a:r>
          </a:p>
          <a:p>
            <a:r>
              <a:rPr lang="en-GB" dirty="0"/>
              <a:t>Give the script run permissions then run it</a:t>
            </a:r>
          </a:p>
          <a:p>
            <a:pPr lvl="1"/>
            <a:r>
              <a:rPr lang="en-GB" b="1" dirty="0" err="1">
                <a:solidFill>
                  <a:schemeClr val="accent6">
                    <a:lumMod val="75000"/>
                  </a:schemeClr>
                </a:solidFill>
                <a:latin typeface="Courier New Bold"/>
                <a:cs typeface="Courier New Bold"/>
              </a:rPr>
              <a:t>chmod</a:t>
            </a:r>
            <a:r>
              <a:rPr lang="en-GB" b="1" dirty="0">
                <a:solidFill>
                  <a:schemeClr val="accent6">
                    <a:lumMod val="75000"/>
                  </a:schemeClr>
                </a:solidFill>
                <a:latin typeface="Courier New Bold"/>
                <a:cs typeface="Courier New Bold"/>
              </a:rPr>
              <a:t> +x *.run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./*.run</a:t>
            </a:r>
          </a:p>
          <a:p>
            <a:r>
              <a:rPr lang="en-GB" dirty="0"/>
              <a:t>The pre-install test will fail – this is OK!</a:t>
            </a:r>
          </a:p>
          <a:p>
            <a:r>
              <a:rPr lang="en-GB" dirty="0"/>
              <a:t>Say yes to DKMS, 32-bit GL libraries and to update your X </a:t>
            </a:r>
            <a:r>
              <a:rPr lang="en-GB" dirty="0" err="1"/>
              <a:t>config</a:t>
            </a:r>
            <a:endParaRPr lang="en-GB" dirty="0"/>
          </a:p>
          <a:p>
            <a:r>
              <a:rPr lang="en-GB" dirty="0"/>
              <a:t>Reboot!</a:t>
            </a:r>
          </a:p>
        </p:txBody>
      </p:sp>
    </p:spTree>
    <p:extLst>
      <p:ext uri="{BB962C8B-B14F-4D97-AF65-F5344CB8AC3E}">
        <p14:creationId xmlns:p14="http://schemas.microsoft.com/office/powerpoint/2010/main" val="2203846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Installing </a:t>
            </a:r>
            <a:r>
              <a:rPr lang="en-GB" dirty="0" err="1"/>
              <a:t>pyopencl</a:t>
            </a:r>
            <a:endParaRPr lang="en-GB" dirty="0"/>
          </a:p>
        </p:txBody>
      </p:sp>
      <p:sp>
        <p:nvSpPr>
          <p:cNvPr id="3" name="Content Placeholder 2"/>
          <p:cNvSpPr>
            <a:spLocks noGrp="1"/>
          </p:cNvSpPr>
          <p:nvPr>
            <p:ph idx="1"/>
          </p:nvPr>
        </p:nvSpPr>
        <p:spPr/>
        <p:txBody>
          <a:bodyPr/>
          <a:lstStyle/>
          <a:p>
            <a:r>
              <a:rPr lang="en-GB" dirty="0"/>
              <a:t>Make sure you have python installed</a:t>
            </a:r>
          </a:p>
          <a:p>
            <a:r>
              <a:rPr lang="en-GB" dirty="0"/>
              <a:t>Install the </a:t>
            </a:r>
            <a:r>
              <a:rPr lang="en-GB" dirty="0" err="1"/>
              <a:t>numpy</a:t>
            </a:r>
            <a:r>
              <a:rPr lang="en-GB" dirty="0"/>
              <a:t> library</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python-</a:t>
            </a:r>
            <a:r>
              <a:rPr lang="en-GB" b="1" dirty="0" err="1">
                <a:solidFill>
                  <a:schemeClr val="accent6">
                    <a:lumMod val="75000"/>
                  </a:schemeClr>
                </a:solidFill>
                <a:latin typeface="Courier New Bold"/>
                <a:cs typeface="Courier New Bold"/>
              </a:rPr>
              <a:t>numpy</a:t>
            </a:r>
            <a:endParaRPr lang="en-GB" b="1" dirty="0">
              <a:solidFill>
                <a:schemeClr val="accent6">
                  <a:lumMod val="75000"/>
                </a:schemeClr>
              </a:solidFill>
              <a:latin typeface="Courier New Bold"/>
              <a:cs typeface="Courier New Bold"/>
            </a:endParaRPr>
          </a:p>
          <a:p>
            <a:r>
              <a:rPr lang="en-GB" dirty="0"/>
              <a:t>Download the latest version from the </a:t>
            </a:r>
            <a:r>
              <a:rPr lang="en-GB" dirty="0" err="1"/>
              <a:t>pyopencl</a:t>
            </a:r>
            <a:r>
              <a:rPr lang="en-GB" dirty="0"/>
              <a:t> website</a:t>
            </a:r>
          </a:p>
          <a:p>
            <a:pPr lvl="1"/>
            <a:r>
              <a:rPr lang="en-GB" dirty="0"/>
              <a:t>Extract the package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endParaRPr lang="en-GB" b="1" dirty="0">
              <a:solidFill>
                <a:schemeClr val="accent6">
                  <a:lumMod val="75000"/>
                </a:schemeClr>
              </a:solidFill>
              <a:latin typeface="Courier New Bold"/>
              <a:cs typeface="Courier New Bold"/>
            </a:endParaRPr>
          </a:p>
          <a:p>
            <a:r>
              <a:rPr lang="en-GB" dirty="0"/>
              <a:t>Run to install as a local package</a:t>
            </a:r>
          </a:p>
          <a:p>
            <a:pPr lvl="1"/>
            <a:r>
              <a:rPr lang="en-GB" b="1" dirty="0">
                <a:solidFill>
                  <a:schemeClr val="accent6">
                    <a:lumMod val="75000"/>
                  </a:schemeClr>
                </a:solidFill>
                <a:latin typeface="Courier New Bold"/>
                <a:cs typeface="Courier New Bold"/>
              </a:rPr>
              <a:t>python setup.py install --user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C/C++ linking (</a:t>
            </a:r>
            <a:r>
              <a:rPr lang="en-GB" dirty="0" err="1"/>
              <a:t>gcc</a:t>
            </a:r>
            <a:r>
              <a:rPr lang="en-GB" dirty="0"/>
              <a:t>/g++)</a:t>
            </a:r>
          </a:p>
        </p:txBody>
      </p:sp>
      <p:sp>
        <p:nvSpPr>
          <p:cNvPr id="3" name="Content Placeholder 2"/>
          <p:cNvSpPr>
            <a:spLocks noGrp="1"/>
          </p:cNvSpPr>
          <p:nvPr>
            <p:ph idx="1"/>
          </p:nvPr>
        </p:nvSpPr>
        <p:spPr>
          <a:xfrm>
            <a:off x="457200" y="1600200"/>
            <a:ext cx="8229600" cy="4853136"/>
          </a:xfrm>
        </p:spPr>
        <p:txBody>
          <a:bodyPr>
            <a:normAutofit fontScale="92500" lnSpcReduction="10000"/>
          </a:bodyPr>
          <a:lstStyle/>
          <a:p>
            <a:pPr>
              <a:lnSpc>
                <a:spcPct val="110000"/>
              </a:lnSpc>
            </a:pPr>
            <a:r>
              <a:rPr lang="en-GB" dirty="0"/>
              <a:t>In order to compile your OpenCL program you must tell the compiler to use the OpenCL library with the flag: </a:t>
            </a:r>
            <a:r>
              <a:rPr lang="en-GB" b="1" dirty="0">
                <a:solidFill>
                  <a:schemeClr val="accent6">
                    <a:lumMod val="75000"/>
                  </a:schemeClr>
                </a:solidFill>
                <a:latin typeface="Courier New Bold"/>
                <a:cs typeface="Courier New Bold"/>
              </a:rPr>
              <a:t>–l OpenCL</a:t>
            </a:r>
          </a:p>
          <a:p>
            <a:pPr>
              <a:lnSpc>
                <a:spcPct val="110000"/>
              </a:lnSpc>
            </a:pPr>
            <a:r>
              <a:rPr lang="en-GB" dirty="0"/>
              <a:t>If the compiler cannot find the OpenCL header files (it should do) you must specify the location of the CL/ folder with the </a:t>
            </a:r>
            <a:r>
              <a:rPr lang="en-GB" b="1" dirty="0">
                <a:solidFill>
                  <a:schemeClr val="accent6">
                    <a:lumMod val="75000"/>
                  </a:schemeClr>
                </a:solidFill>
                <a:latin typeface="Courier New Bold"/>
                <a:cs typeface="Courier New Bold"/>
              </a:rPr>
              <a:t>–I</a:t>
            </a:r>
            <a:r>
              <a:rPr lang="en-GB" b="1" dirty="0">
                <a:solidFill>
                  <a:schemeClr val="accent6">
                    <a:lumMod val="75000"/>
                  </a:schemeClr>
                </a:solidFill>
              </a:rPr>
              <a:t> </a:t>
            </a:r>
            <a:r>
              <a:rPr lang="en-GB" dirty="0"/>
              <a:t>(capital “</a:t>
            </a:r>
            <a:r>
              <a:rPr lang="en-GB" dirty="0" err="1"/>
              <a:t>i</a:t>
            </a:r>
            <a:r>
              <a:rPr lang="en-GB" dirty="0"/>
              <a:t>”) flag</a:t>
            </a:r>
          </a:p>
          <a:p>
            <a:pPr>
              <a:lnSpc>
                <a:spcPct val="110000"/>
              </a:lnSpc>
            </a:pPr>
            <a:r>
              <a:rPr lang="en-GB" dirty="0"/>
              <a:t>If the linker cannot find the OpenCL runtime libraries (it should do) you must specify the location of the lib file with the </a:t>
            </a:r>
            <a:r>
              <a:rPr lang="en-GB" b="1" dirty="0">
                <a:solidFill>
                  <a:schemeClr val="accent6">
                    <a:lumMod val="75000"/>
                  </a:schemeClr>
                </a:solidFill>
                <a:latin typeface="Courier New Bold"/>
                <a:cs typeface="Courier New Bold"/>
              </a:rPr>
              <a:t>–L</a:t>
            </a:r>
            <a:r>
              <a:rPr lang="en-GB" b="1" dirty="0">
                <a:solidFill>
                  <a:schemeClr val="accent6">
                    <a:lumMod val="75000"/>
                  </a:schemeClr>
                </a:solidFill>
              </a:rPr>
              <a:t> </a:t>
            </a:r>
            <a:r>
              <a:rPr lang="en-GB" dirty="0"/>
              <a:t>flag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95536" y="2174"/>
            <a:ext cx="8229600" cy="1143000"/>
          </a:xfrm>
        </p:spPr>
        <p:txBody>
          <a:bodyPr/>
          <a:lstStyle/>
          <a:p>
            <a:r>
              <a:rPr lang="en-GB" dirty="0">
                <a:latin typeface="Calibri" charset="0"/>
                <a:ea typeface="ＭＳ Ｐゴシック" charset="0"/>
                <a:cs typeface="ＭＳ Ｐゴシック" charset="0"/>
              </a:rPr>
              <a:t>Prof Simon McIntosh-Smith</a:t>
            </a:r>
          </a:p>
        </p:txBody>
      </p:sp>
      <p:sp>
        <p:nvSpPr>
          <p:cNvPr id="3" name="Content Placeholder 2"/>
          <p:cNvSpPr>
            <a:spLocks noGrp="1"/>
          </p:cNvSpPr>
          <p:nvPr>
            <p:ph idx="4294967295"/>
          </p:nvPr>
        </p:nvSpPr>
        <p:spPr>
          <a:xfrm>
            <a:off x="2057400" y="1085557"/>
            <a:ext cx="7086600" cy="5772444"/>
          </a:xfrm>
        </p:spPr>
        <p:txBody>
          <a:bodyPr>
            <a:normAutofit/>
          </a:bodyPr>
          <a:lstStyle/>
          <a:p>
            <a:pPr>
              <a:buFont typeface="Arial" charset="0"/>
              <a:buNone/>
            </a:pPr>
            <a:r>
              <a:rPr lang="en-GB" sz="2700" dirty="0">
                <a:latin typeface="Calibri" charset="0"/>
                <a:ea typeface="ＭＳ Ｐゴシック" charset="0"/>
                <a:cs typeface="ＭＳ Ｐゴシック" charset="0"/>
              </a:rPr>
              <a:t>Graduated as Valedictorian in Computer Science from Cardiff University in 1991.</a:t>
            </a:r>
          </a:p>
          <a:p>
            <a:pPr>
              <a:buFont typeface="Arial" charset="0"/>
              <a:buNone/>
            </a:pPr>
            <a:r>
              <a:rPr lang="en-GB" sz="2700" dirty="0">
                <a:latin typeface="Calibri" charset="0"/>
                <a:ea typeface="ＭＳ Ｐゴシック" charset="0"/>
                <a:cs typeface="ＭＳ Ｐゴシック" charset="0"/>
              </a:rPr>
              <a:t>Joined Inmos to work for David May as a microprocessor architect.</a:t>
            </a:r>
          </a:p>
          <a:p>
            <a:pPr>
              <a:buFont typeface="Arial" charset="0"/>
              <a:buNone/>
            </a:pPr>
            <a:r>
              <a:rPr lang="en-GB" sz="2700" dirty="0">
                <a:latin typeface="Calibri" charset="0"/>
                <a:ea typeface="ＭＳ Ｐゴシック" charset="0"/>
                <a:cs typeface="ＭＳ Ｐゴシック" charset="0"/>
              </a:rPr>
              <a:t>Moved to Pixelfusion in 1999 – a high-tech start-up designing the first GPGPU, a many-core general purpose graphics processor.</a:t>
            </a:r>
          </a:p>
          <a:p>
            <a:pPr>
              <a:buFont typeface="Arial" charset="0"/>
              <a:buNone/>
            </a:pPr>
            <a:r>
              <a:rPr lang="en-GB" sz="2700" dirty="0">
                <a:latin typeface="Calibri" charset="0"/>
                <a:ea typeface="ＭＳ Ｐゴシック" charset="0"/>
                <a:cs typeface="ＭＳ Ｐゴシック" charset="0"/>
              </a:rPr>
              <a:t>Co-founded ClearSpeed in 2002 as Director of Architecture and Applications.</a:t>
            </a:r>
          </a:p>
          <a:p>
            <a:pPr>
              <a:buFont typeface="Arial" charset="0"/>
              <a:buNone/>
            </a:pPr>
            <a:r>
              <a:rPr lang="en-GB" sz="2700" dirty="0">
                <a:latin typeface="Calibri" charset="0"/>
                <a:ea typeface="ＭＳ Ｐゴシック" charset="0"/>
                <a:cs typeface="ＭＳ Ｐゴシック" charset="0"/>
              </a:rPr>
              <a:t>Joined the CS department at the University of Bristol in April 2009 to focus on High Performance Computing. Member of OpenCL standards body, Khronos, and OpenMP ARB.</a:t>
            </a:r>
            <a:endParaRPr lang="en-US" sz="2700" dirty="0">
              <a:latin typeface="Calibri" charset="0"/>
              <a:ea typeface="ＭＳ Ｐゴシック" charset="0"/>
              <a:cs typeface="ＭＳ Ｐゴシック"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563" y="2138818"/>
            <a:ext cx="1447800"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963" y="1282700"/>
            <a:ext cx="635000" cy="62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pixelfusion_logo.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853875"/>
            <a:ext cx="592137" cy="100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cs_logo_51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9063" y="4226080"/>
            <a:ext cx="1574800"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simon_mugshot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0400" y="0"/>
            <a:ext cx="863600" cy="1079500"/>
          </a:xfrm>
          <a:prstGeom prst="rect">
            <a:avLst/>
          </a:prstGeom>
        </p:spPr>
      </p:pic>
      <p:pic>
        <p:nvPicPr>
          <p:cNvPr id="12" name="Picture 11" descr="uob_hpc_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216" y="5015926"/>
            <a:ext cx="1498183" cy="482996"/>
          </a:xfrm>
          <a:prstGeom prst="rect">
            <a:avLst/>
          </a:prstGeom>
        </p:spPr>
      </p:pic>
    </p:spTree>
    <p:extLst>
      <p:ext uri="{BB962C8B-B14F-4D97-AF65-F5344CB8AC3E}">
        <p14:creationId xmlns:p14="http://schemas.microsoft.com/office/powerpoint/2010/main" val="1352387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Installable Client Driver (ICD)</a:t>
            </a:r>
          </a:p>
        </p:txBody>
      </p:sp>
      <p:sp>
        <p:nvSpPr>
          <p:cNvPr id="3" name="Content Placeholder 2"/>
          <p:cNvSpPr>
            <a:spLocks noGrp="1"/>
          </p:cNvSpPr>
          <p:nvPr>
            <p:ph idx="1"/>
          </p:nvPr>
        </p:nvSpPr>
        <p:spPr>
          <a:xfrm>
            <a:off x="251520" y="1600200"/>
            <a:ext cx="8640960" cy="4997152"/>
          </a:xfrm>
        </p:spPr>
        <p:txBody>
          <a:bodyPr>
            <a:normAutofit fontScale="85000" lnSpcReduction="20000"/>
          </a:bodyPr>
          <a:lstStyle/>
          <a:p>
            <a:r>
              <a:rPr lang="en-GB" dirty="0"/>
              <a:t>The </a:t>
            </a:r>
            <a:r>
              <a:rPr lang="en-GB"/>
              <a:t>ICD allows </a:t>
            </a:r>
            <a:r>
              <a:rPr lang="en-GB" dirty="0"/>
              <a:t>you to choose between different OpenCL Platforms on a single machine</a:t>
            </a:r>
          </a:p>
          <a:p>
            <a:pPr lvl="1"/>
            <a:r>
              <a:rPr lang="en-GB" dirty="0"/>
              <a:t>I.e. run kernels on your CPU and an accelerator (GPU), or switching between Intel and AMD OpenCL implementations for the CPU</a:t>
            </a:r>
          </a:p>
          <a:p>
            <a:r>
              <a:rPr lang="en-GB" dirty="0"/>
              <a:t>This means you can link your program against one OpenCL implementation, but run your code on a different one</a:t>
            </a:r>
          </a:p>
          <a:p>
            <a:r>
              <a:rPr lang="en-GB" dirty="0"/>
              <a:t>The ICD Loader works out which runtime library to send your API calls to on your behalf so you don’t usually have to worry about this!</a:t>
            </a:r>
          </a:p>
          <a:p>
            <a:pPr lvl="1"/>
            <a:r>
              <a:rPr lang="en-GB" dirty="0"/>
              <a:t>When installing OpenCL it will usually put a file in /</a:t>
            </a:r>
            <a:r>
              <a:rPr lang="en-GB" dirty="0" err="1"/>
              <a:t>etc</a:t>
            </a:r>
            <a:r>
              <a:rPr lang="en-GB" dirty="0"/>
              <a:t>/OpenCL/vendors which contains the name of the library for that platform</a:t>
            </a:r>
          </a:p>
        </p:txBody>
      </p:sp>
    </p:spTree>
    <p:extLst>
      <p:ext uri="{BB962C8B-B14F-4D97-AF65-F5344CB8AC3E}">
        <p14:creationId xmlns:p14="http://schemas.microsoft.com/office/powerpoint/2010/main" val="3822488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GB" dirty="0"/>
              <a:t>An overview of OpenCL</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2775442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It’s a Heterogeneous world</a:t>
            </a:r>
          </a:p>
        </p:txBody>
      </p:sp>
      <p:sp>
        <p:nvSpPr>
          <p:cNvPr id="4" name="Text Placeholder 3"/>
          <p:cNvSpPr>
            <a:spLocks noGrp="1"/>
          </p:cNvSpPr>
          <p:nvPr>
            <p:ph type="body" idx="1"/>
          </p:nvPr>
        </p:nvSpPr>
        <p:spPr>
          <a:xfrm>
            <a:off x="251520" y="5229200"/>
            <a:ext cx="8496944" cy="1287834"/>
          </a:xfrm>
        </p:spPr>
        <p:txBody>
          <a:bodyPr>
            <a:normAutofit/>
          </a:bodyPr>
          <a:lstStyle/>
          <a:p>
            <a:r>
              <a:rPr lang="en-GB" dirty="0"/>
              <a:t>OpenCL lets Programmers write a single </a:t>
            </a:r>
            <a:r>
              <a:rPr lang="en-GB" u="sng" dirty="0">
                <a:solidFill>
                  <a:srgbClr val="0000FF"/>
                </a:solidFill>
              </a:rPr>
              <a:t>portable</a:t>
            </a:r>
            <a:r>
              <a:rPr lang="en-GB" dirty="0">
                <a:solidFill>
                  <a:srgbClr val="0000FF"/>
                </a:solidFill>
              </a:rPr>
              <a:t> </a:t>
            </a:r>
            <a:r>
              <a:rPr lang="en-GB" dirty="0"/>
              <a:t>program that uses </a:t>
            </a:r>
            <a:r>
              <a:rPr lang="en-GB" u="sng" dirty="0">
                <a:solidFill>
                  <a:srgbClr val="0000FF"/>
                </a:solidFill>
              </a:rPr>
              <a:t>ALL</a:t>
            </a:r>
            <a:r>
              <a:rPr lang="en-GB" dirty="0">
                <a:solidFill>
                  <a:srgbClr val="0000FF"/>
                </a:solidFill>
              </a:rPr>
              <a:t> </a:t>
            </a:r>
            <a:r>
              <a:rPr lang="en-GB" dirty="0"/>
              <a:t>resources in the heterogeneous platform</a:t>
            </a:r>
          </a:p>
        </p:txBody>
      </p:sp>
      <p:sp>
        <p:nvSpPr>
          <p:cNvPr id="5" name="Content Placeholder 4"/>
          <p:cNvSpPr>
            <a:spLocks noGrp="1"/>
          </p:cNvSpPr>
          <p:nvPr>
            <p:ph sz="half" idx="2"/>
          </p:nvPr>
        </p:nvSpPr>
        <p:spPr>
          <a:xfrm>
            <a:off x="323528" y="1556792"/>
            <a:ext cx="4040188" cy="3951288"/>
          </a:xfrm>
        </p:spPr>
        <p:txBody>
          <a:bodyPr>
            <a:normAutofit lnSpcReduction="10000"/>
          </a:bodyPr>
          <a:lstStyle/>
          <a:p>
            <a:pPr marL="0" indent="0">
              <a:buNone/>
            </a:pPr>
            <a:r>
              <a:rPr lang="en-GB" sz="2800" dirty="0"/>
              <a:t>A modern computing platform includes:</a:t>
            </a:r>
          </a:p>
          <a:p>
            <a:r>
              <a:rPr lang="en-GB" sz="2800" dirty="0"/>
              <a:t>One or more CPUs</a:t>
            </a:r>
          </a:p>
          <a:p>
            <a:r>
              <a:rPr lang="en-GB" sz="2800" dirty="0"/>
              <a:t>One of more GPUs</a:t>
            </a:r>
          </a:p>
          <a:p>
            <a:r>
              <a:rPr lang="en-GB" sz="2800" dirty="0"/>
              <a:t>DSP processors</a:t>
            </a:r>
          </a:p>
          <a:p>
            <a:r>
              <a:rPr lang="en-GB" sz="2800" dirty="0"/>
              <a:t>Accelerators</a:t>
            </a:r>
          </a:p>
          <a:p>
            <a:r>
              <a:rPr lang="en-GB" sz="2800" dirty="0"/>
              <a:t>FPGAs</a:t>
            </a:r>
          </a:p>
          <a:p>
            <a:r>
              <a:rPr lang="en-GB" sz="2800" dirty="0"/>
              <a:t>… and more </a:t>
            </a:r>
            <a:r>
              <a:rPr lang="is-IS" sz="2800" dirty="0"/>
              <a:t>…</a:t>
            </a:r>
            <a:endParaRPr lang="en-GB" sz="2800" dirty="0"/>
          </a:p>
        </p:txBody>
      </p:sp>
      <p:sp>
        <p:nvSpPr>
          <p:cNvPr id="7" name="Content Placeholder 6"/>
          <p:cNvSpPr>
            <a:spLocks noGrp="1"/>
          </p:cNvSpPr>
          <p:nvPr>
            <p:ph sz="quarter" idx="4"/>
          </p:nvPr>
        </p:nvSpPr>
        <p:spPr>
          <a:xfrm>
            <a:off x="4427984" y="3356992"/>
            <a:ext cx="4608512" cy="2151088"/>
          </a:xfrm>
        </p:spPr>
        <p:txBody>
          <a:bodyPr>
            <a:noAutofit/>
          </a:bodyPr>
          <a:lstStyle/>
          <a:p>
            <a:pPr marL="0" indent="0">
              <a:buNone/>
            </a:pPr>
            <a:r>
              <a:rPr lang="en-GB" sz="2800" dirty="0"/>
              <a:t>E.g. Intel® Core i7-8700K:</a:t>
            </a:r>
          </a:p>
          <a:p>
            <a:r>
              <a:rPr lang="en-GB" sz="2800" dirty="0"/>
              <a:t>Six-core Coffee Lake x86 with Intel® UHD Graphics 630</a:t>
            </a:r>
          </a:p>
        </p:txBody>
      </p:sp>
      <p:pic>
        <p:nvPicPr>
          <p:cNvPr id="3" name="Picture 2">
            <a:extLst>
              <a:ext uri="{FF2B5EF4-FFF2-40B4-BE49-F238E27FC236}">
                <a16:creationId xmlns:a16="http://schemas.microsoft.com/office/drawing/2014/main" id="{DA0AE31F-CE96-5344-BDCF-8F14718903F1}"/>
              </a:ext>
            </a:extLst>
          </p:cNvPr>
          <p:cNvPicPr>
            <a:picLocks noChangeAspect="1"/>
          </p:cNvPicPr>
          <p:nvPr/>
        </p:nvPicPr>
        <p:blipFill>
          <a:blip r:embed="rId2"/>
          <a:stretch>
            <a:fillRect/>
          </a:stretch>
        </p:blipFill>
        <p:spPr>
          <a:xfrm>
            <a:off x="5220072" y="1710832"/>
            <a:ext cx="2840226" cy="1420113"/>
          </a:xfrm>
          <a:prstGeom prst="rect">
            <a:avLst/>
          </a:prstGeom>
        </p:spPr>
      </p:pic>
    </p:spTree>
    <p:extLst>
      <p:ext uri="{BB962C8B-B14F-4D97-AF65-F5344CB8AC3E}">
        <p14:creationId xmlns:p14="http://schemas.microsoft.com/office/powerpoint/2010/main" val="2073212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11A38A-17C8-C949-8C48-A90030BC6B6D}"/>
              </a:ext>
            </a:extLst>
          </p:cNvPr>
          <p:cNvPicPr>
            <a:picLocks noChangeAspect="1"/>
          </p:cNvPicPr>
          <p:nvPr/>
        </p:nvPicPr>
        <p:blipFill>
          <a:blip r:embed="rId3"/>
          <a:stretch>
            <a:fillRect/>
          </a:stretch>
        </p:blipFill>
        <p:spPr>
          <a:xfrm>
            <a:off x="6097482" y="2592974"/>
            <a:ext cx="2518079" cy="2034608"/>
          </a:xfrm>
          <a:prstGeom prst="rect">
            <a:avLst/>
          </a:prstGeom>
        </p:spPr>
      </p:pic>
      <p:pic>
        <p:nvPicPr>
          <p:cNvPr id="4" name="Picture 3">
            <a:extLst>
              <a:ext uri="{FF2B5EF4-FFF2-40B4-BE49-F238E27FC236}">
                <a16:creationId xmlns:a16="http://schemas.microsoft.com/office/drawing/2014/main" id="{F716D87A-AA79-1F4A-B68F-36CC1CDC1C5B}"/>
              </a:ext>
            </a:extLst>
          </p:cNvPr>
          <p:cNvPicPr>
            <a:picLocks noChangeAspect="1"/>
          </p:cNvPicPr>
          <p:nvPr/>
        </p:nvPicPr>
        <p:blipFill>
          <a:blip r:embed="rId4"/>
          <a:stretch>
            <a:fillRect/>
          </a:stretch>
        </p:blipFill>
        <p:spPr>
          <a:xfrm>
            <a:off x="3403622" y="1804991"/>
            <a:ext cx="2277501" cy="2272946"/>
          </a:xfrm>
          <a:prstGeom prst="rect">
            <a:avLst/>
          </a:prstGeom>
        </p:spPr>
      </p:pic>
      <p:pic>
        <p:nvPicPr>
          <p:cNvPr id="3" name="Picture 2">
            <a:extLst>
              <a:ext uri="{FF2B5EF4-FFF2-40B4-BE49-F238E27FC236}">
                <a16:creationId xmlns:a16="http://schemas.microsoft.com/office/drawing/2014/main" id="{402B85AC-1B01-2D42-9056-FD1AB5C675F5}"/>
              </a:ext>
            </a:extLst>
          </p:cNvPr>
          <p:cNvPicPr>
            <a:picLocks noChangeAspect="1"/>
          </p:cNvPicPr>
          <p:nvPr/>
        </p:nvPicPr>
        <p:blipFill>
          <a:blip r:embed="rId5"/>
          <a:stretch>
            <a:fillRect/>
          </a:stretch>
        </p:blipFill>
        <p:spPr>
          <a:xfrm>
            <a:off x="323528" y="2637601"/>
            <a:ext cx="2646865" cy="1738108"/>
          </a:xfrm>
          <a:prstGeom prst="rect">
            <a:avLst/>
          </a:prstGeom>
        </p:spPr>
      </p:pic>
      <p:sp>
        <p:nvSpPr>
          <p:cNvPr id="7" name="Title 6"/>
          <p:cNvSpPr>
            <a:spLocks noGrp="1"/>
          </p:cNvSpPr>
          <p:nvPr>
            <p:ph type="title"/>
          </p:nvPr>
        </p:nvSpPr>
        <p:spPr/>
        <p:txBody>
          <a:bodyPr/>
          <a:lstStyle/>
          <a:p>
            <a:r>
              <a:rPr lang="en-GB" dirty="0"/>
              <a:t>Processor trends</a:t>
            </a:r>
          </a:p>
        </p:txBody>
      </p:sp>
      <p:sp>
        <p:nvSpPr>
          <p:cNvPr id="8" name="Content Placeholder 7"/>
          <p:cNvSpPr>
            <a:spLocks noGrp="1"/>
          </p:cNvSpPr>
          <p:nvPr>
            <p:ph idx="1"/>
          </p:nvPr>
        </p:nvSpPr>
        <p:spPr>
          <a:xfrm>
            <a:off x="107504" y="1340768"/>
            <a:ext cx="9016824" cy="604663"/>
          </a:xfrm>
        </p:spPr>
        <p:txBody>
          <a:bodyPr>
            <a:normAutofit/>
          </a:bodyPr>
          <a:lstStyle/>
          <a:p>
            <a:pPr marL="0" indent="0">
              <a:buNone/>
            </a:pPr>
            <a:r>
              <a:rPr lang="en-GB" sz="2400" dirty="0"/>
              <a:t>Individual processors have many (possibly heterogeneous) cores.</a:t>
            </a:r>
          </a:p>
        </p:txBody>
      </p:sp>
      <p:sp>
        <p:nvSpPr>
          <p:cNvPr id="9" name="Content Placeholder 7"/>
          <p:cNvSpPr txBox="1">
            <a:spLocks/>
          </p:cNvSpPr>
          <p:nvPr/>
        </p:nvSpPr>
        <p:spPr>
          <a:xfrm>
            <a:off x="1187624" y="5488633"/>
            <a:ext cx="7560840" cy="10367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dirty="0"/>
              <a:t>The Heterogeneous many-core challenge:</a:t>
            </a:r>
          </a:p>
          <a:p>
            <a:pPr marL="0" indent="0">
              <a:buFont typeface="Arial" pitchFamily="34" charset="0"/>
              <a:buNone/>
            </a:pPr>
            <a:r>
              <a:rPr lang="en-GB" sz="2400" dirty="0"/>
              <a:t>    How are we to build a software ecosystem for the</a:t>
            </a:r>
            <a:br>
              <a:rPr lang="en-GB" sz="2400" dirty="0"/>
            </a:br>
            <a:r>
              <a:rPr lang="en-GB" sz="2400" dirty="0"/>
              <a:t>    Heterogeneous many core platform?</a:t>
            </a:r>
          </a:p>
        </p:txBody>
      </p:sp>
      <p:sp>
        <p:nvSpPr>
          <p:cNvPr id="10" name="Content Placeholder 7"/>
          <p:cNvSpPr txBox="1">
            <a:spLocks/>
          </p:cNvSpPr>
          <p:nvPr/>
        </p:nvSpPr>
        <p:spPr>
          <a:xfrm>
            <a:off x="5290628" y="6598567"/>
            <a:ext cx="3853372" cy="25943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13" name="TextBox 12"/>
          <p:cNvSpPr txBox="1"/>
          <p:nvPr/>
        </p:nvSpPr>
        <p:spPr>
          <a:xfrm>
            <a:off x="353092" y="3029182"/>
            <a:ext cx="2448272" cy="830997"/>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16 wide SIMD</a:t>
            </a:r>
          </a:p>
        </p:txBody>
      </p:sp>
      <p:sp>
        <p:nvSpPr>
          <p:cNvPr id="14" name="TextBox 13"/>
          <p:cNvSpPr txBox="1"/>
          <p:nvPr/>
        </p:nvSpPr>
        <p:spPr>
          <a:xfrm>
            <a:off x="5957397" y="4678728"/>
            <a:ext cx="2772813" cy="830997"/>
          </a:xfrm>
          <a:prstGeom prst="rect">
            <a:avLst/>
          </a:prstGeom>
          <a:noFill/>
        </p:spPr>
        <p:txBody>
          <a:bodyPr wrap="square" rtlCol="0">
            <a:spAutoFit/>
          </a:bodyPr>
          <a:lstStyle/>
          <a:p>
            <a:pPr algn="ctr"/>
            <a:r>
              <a:rPr lang="en-GB" sz="2400" dirty="0">
                <a:solidFill>
                  <a:schemeClr val="accent4">
                    <a:lumMod val="50000"/>
                  </a:schemeClr>
                </a:solidFill>
              </a:rPr>
              <a:t>NVIDIA® Turing® RTX 8000</a:t>
            </a:r>
          </a:p>
        </p:txBody>
      </p:sp>
      <p:sp>
        <p:nvSpPr>
          <p:cNvPr id="16" name="TextBox 15"/>
          <p:cNvSpPr txBox="1"/>
          <p:nvPr/>
        </p:nvSpPr>
        <p:spPr>
          <a:xfrm>
            <a:off x="3218630" y="2566201"/>
            <a:ext cx="2448272" cy="1200329"/>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64 wide SIMD</a:t>
            </a:r>
          </a:p>
          <a:p>
            <a:pPr algn="ctr"/>
            <a:endParaRPr lang="en-GB" sz="2400" b="1" dirty="0">
              <a:solidFill>
                <a:schemeClr val="bg1"/>
              </a:solidFill>
            </a:endParaRPr>
          </a:p>
        </p:txBody>
      </p:sp>
      <p:sp>
        <p:nvSpPr>
          <p:cNvPr id="17" name="TextBox 16"/>
          <p:cNvSpPr txBox="1"/>
          <p:nvPr/>
        </p:nvSpPr>
        <p:spPr>
          <a:xfrm>
            <a:off x="3299930" y="4157181"/>
            <a:ext cx="2306493" cy="461665"/>
          </a:xfrm>
          <a:prstGeom prst="rect">
            <a:avLst/>
          </a:prstGeom>
          <a:noFill/>
        </p:spPr>
        <p:txBody>
          <a:bodyPr wrap="square" rtlCol="0">
            <a:spAutoFit/>
          </a:bodyPr>
          <a:lstStyle/>
          <a:p>
            <a:pPr algn="ctr"/>
            <a:r>
              <a:rPr lang="en-GB" sz="2400" dirty="0">
                <a:solidFill>
                  <a:schemeClr val="accent4">
                    <a:lumMod val="50000"/>
                  </a:schemeClr>
                </a:solidFill>
              </a:rPr>
              <a:t>AMD® Vega</a:t>
            </a:r>
          </a:p>
        </p:txBody>
      </p:sp>
      <p:sp>
        <p:nvSpPr>
          <p:cNvPr id="20" name="TextBox 19"/>
          <p:cNvSpPr txBox="1"/>
          <p:nvPr/>
        </p:nvSpPr>
        <p:spPr>
          <a:xfrm>
            <a:off x="174934" y="4470211"/>
            <a:ext cx="2834623" cy="830997"/>
          </a:xfrm>
          <a:prstGeom prst="rect">
            <a:avLst/>
          </a:prstGeom>
          <a:noFill/>
        </p:spPr>
        <p:txBody>
          <a:bodyPr wrap="square" rtlCol="0">
            <a:spAutoFit/>
          </a:bodyPr>
          <a:lstStyle/>
          <a:p>
            <a:pPr algn="ctr"/>
            <a:r>
              <a:rPr lang="en-GB" sz="2400" dirty="0">
                <a:solidFill>
                  <a:schemeClr val="accent4">
                    <a:lumMod val="50000"/>
                  </a:schemeClr>
                </a:solidFill>
              </a:rPr>
              <a:t>Intel® Xeon Phi™ (KNL) CPU</a:t>
            </a:r>
          </a:p>
        </p:txBody>
      </p:sp>
      <p:sp>
        <p:nvSpPr>
          <p:cNvPr id="19" name="TextBox 18"/>
          <p:cNvSpPr txBox="1"/>
          <p:nvPr/>
        </p:nvSpPr>
        <p:spPr>
          <a:xfrm>
            <a:off x="5791415" y="3001389"/>
            <a:ext cx="3048788" cy="1323439"/>
          </a:xfrm>
          <a:prstGeom prst="rect">
            <a:avLst/>
          </a:prstGeom>
          <a:noFill/>
        </p:spPr>
        <p:txBody>
          <a:bodyPr wrap="square" rtlCol="0">
            <a:spAutoFit/>
          </a:bodyPr>
          <a:lstStyle/>
          <a:p>
            <a:pPr algn="ctr"/>
            <a:r>
              <a:rPr lang="en-GB" sz="2000" b="1" dirty="0">
                <a:solidFill>
                  <a:schemeClr val="bg1"/>
                </a:solidFill>
              </a:rPr>
              <a:t>72 cores</a:t>
            </a:r>
          </a:p>
          <a:p>
            <a:pPr algn="ctr"/>
            <a:r>
              <a:rPr lang="en-GB" sz="2000" b="1" dirty="0">
                <a:solidFill>
                  <a:schemeClr val="bg1"/>
                </a:solidFill>
              </a:rPr>
              <a:t>64 wide SIMD</a:t>
            </a:r>
          </a:p>
          <a:p>
            <a:pPr algn="ctr"/>
            <a:r>
              <a:rPr lang="en-GB" sz="2000" b="1" dirty="0">
                <a:solidFill>
                  <a:schemeClr val="bg1"/>
                </a:solidFill>
              </a:rPr>
              <a:t>+ 576 Tensor Cores</a:t>
            </a:r>
          </a:p>
          <a:p>
            <a:pPr algn="ctr"/>
            <a:r>
              <a:rPr lang="en-GB" sz="2000" b="1" dirty="0">
                <a:solidFill>
                  <a:schemeClr val="bg1"/>
                </a:solidFill>
              </a:rPr>
              <a:t>+ 72 RT Cores</a:t>
            </a:r>
          </a:p>
        </p:txBody>
      </p:sp>
    </p:spTree>
    <p:extLst>
      <p:ext uri="{BB962C8B-B14F-4D97-AF65-F5344CB8AC3E}">
        <p14:creationId xmlns:p14="http://schemas.microsoft.com/office/powerpoint/2010/main" val="285537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Many-core performance potential</a:t>
            </a:r>
          </a:p>
        </p:txBody>
      </p:sp>
      <p:pic>
        <p:nvPicPr>
          <p:cNvPr id="9" name="Picture 8"/>
          <p:cNvPicPr>
            <a:picLocks noChangeAspect="1"/>
          </p:cNvPicPr>
          <p:nvPr/>
        </p:nvPicPr>
        <p:blipFill>
          <a:blip r:embed="rId3"/>
          <a:stretch>
            <a:fillRect/>
          </a:stretch>
        </p:blipFill>
        <p:spPr>
          <a:xfrm>
            <a:off x="879686" y="1309990"/>
            <a:ext cx="7350812" cy="4881172"/>
          </a:xfrm>
          <a:prstGeom prst="rect">
            <a:avLst/>
          </a:prstGeom>
        </p:spPr>
      </p:pic>
    </p:spTree>
    <p:extLst>
      <p:ext uri="{BB962C8B-B14F-4D97-AF65-F5344CB8AC3E}">
        <p14:creationId xmlns:p14="http://schemas.microsoft.com/office/powerpoint/2010/main" val="371369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How do we unlock this potential?</a:t>
            </a:r>
          </a:p>
        </p:txBody>
      </p:sp>
      <p:sp>
        <p:nvSpPr>
          <p:cNvPr id="6" name="Content Placeholder 5"/>
          <p:cNvSpPr>
            <a:spLocks noGrp="1"/>
          </p:cNvSpPr>
          <p:nvPr>
            <p:ph idx="1"/>
          </p:nvPr>
        </p:nvSpPr>
        <p:spPr/>
        <p:txBody>
          <a:bodyPr>
            <a:normAutofit lnSpcReduction="10000"/>
          </a:bodyPr>
          <a:lstStyle/>
          <a:p>
            <a:r>
              <a:rPr lang="en-GB" dirty="0"/>
              <a:t>Need efficient, expressive, parallel programming languages</a:t>
            </a:r>
          </a:p>
          <a:p>
            <a:r>
              <a:rPr lang="en-GB" dirty="0"/>
              <a:t>Also need cross-platform standards</a:t>
            </a:r>
          </a:p>
          <a:p>
            <a:r>
              <a:rPr lang="en-GB" dirty="0"/>
              <a:t>Ideally not just for HPC so that they have sufficient momentum for the long term</a:t>
            </a:r>
          </a:p>
          <a:p>
            <a:endParaRPr lang="en-GB" dirty="0"/>
          </a:p>
          <a:p>
            <a:r>
              <a:rPr lang="en-GB" b="1" u="sng" dirty="0">
                <a:solidFill>
                  <a:srgbClr val="0000FF"/>
                </a:solidFill>
              </a:rPr>
              <a:t>OpenCL</a:t>
            </a:r>
            <a:r>
              <a:rPr lang="en-GB" dirty="0">
                <a:solidFill>
                  <a:srgbClr val="0000FF"/>
                </a:solidFill>
              </a:rPr>
              <a:t> </a:t>
            </a:r>
            <a:r>
              <a:rPr lang="en-GB" dirty="0"/>
              <a:t>is the </a:t>
            </a:r>
            <a:r>
              <a:rPr lang="en-GB" i="1" dirty="0"/>
              <a:t>only</a:t>
            </a:r>
            <a:r>
              <a:rPr lang="en-GB" dirty="0"/>
              <a:t> parallel programming language that meets all these many-core requirements today</a:t>
            </a:r>
          </a:p>
        </p:txBody>
      </p:sp>
    </p:spTree>
    <p:extLst>
      <p:ext uri="{BB962C8B-B14F-4D97-AF65-F5344CB8AC3E}">
        <p14:creationId xmlns:p14="http://schemas.microsoft.com/office/powerpoint/2010/main" val="143655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wipe(up)">
                                      <p:cBhvr>
                                        <p:cTn id="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lvl="0">
              <a:defRPr/>
            </a:pPr>
            <a:r>
              <a:rPr lang="en-US" sz="3600" dirty="0"/>
              <a:t>Industry Standards for Programming Heterogeneous Platforms</a:t>
            </a:r>
          </a:p>
        </p:txBody>
      </p:sp>
      <p:sp>
        <p:nvSpPr>
          <p:cNvPr id="18" name="Content Placeholder 17"/>
          <p:cNvSpPr>
            <a:spLocks noGrp="1"/>
          </p:cNvSpPr>
          <p:nvPr>
            <p:ph idx="1"/>
          </p:nvPr>
        </p:nvSpPr>
        <p:spPr>
          <a:xfrm>
            <a:off x="179512" y="5085184"/>
            <a:ext cx="8784976" cy="1512168"/>
          </a:xfrm>
        </p:spPr>
        <p:txBody>
          <a:bodyPr>
            <a:normAutofit fontScale="62500" lnSpcReduction="20000"/>
          </a:bodyPr>
          <a:lstStyle/>
          <a:p>
            <a:pPr algn="ctr">
              <a:buNone/>
            </a:pPr>
            <a:r>
              <a:rPr lang="en-GB" sz="4600" dirty="0">
                <a:solidFill>
                  <a:schemeClr val="accent4">
                    <a:lumMod val="50000"/>
                  </a:schemeClr>
                </a:solidFill>
              </a:rPr>
              <a:t>OpenCL – Open Computing Language</a:t>
            </a:r>
          </a:p>
          <a:p>
            <a:pPr algn="ctr">
              <a:buNone/>
            </a:pPr>
            <a:br>
              <a:rPr lang="en-GB" dirty="0"/>
            </a:br>
            <a:r>
              <a:rPr lang="en-GB" dirty="0"/>
              <a:t>Open, royalty-free standard for portable, parallel programming of heterogeneous parallel computing CPUs, GPUs, and other processors</a:t>
            </a:r>
          </a:p>
          <a:p>
            <a:pPr algn="ctr">
              <a:buNone/>
            </a:pPr>
            <a:endParaRPr lang="en-GB" dirty="0"/>
          </a:p>
        </p:txBody>
      </p:sp>
      <p:sp>
        <p:nvSpPr>
          <p:cNvPr id="5" name="Oval 9"/>
          <p:cNvSpPr>
            <a:spLocks/>
          </p:cNvSpPr>
          <p:nvPr/>
        </p:nvSpPr>
        <p:spPr bwMode="auto">
          <a:xfrm>
            <a:off x="3350988" y="1381504"/>
            <a:ext cx="4767263"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6" name="Oval 7"/>
          <p:cNvSpPr>
            <a:spLocks/>
          </p:cNvSpPr>
          <p:nvPr/>
        </p:nvSpPr>
        <p:spPr bwMode="auto">
          <a:xfrm>
            <a:off x="831622" y="1381504"/>
            <a:ext cx="4768850"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8" name="Text Box 8"/>
          <p:cNvSpPr txBox="1">
            <a:spLocks/>
          </p:cNvSpPr>
          <p:nvPr/>
        </p:nvSpPr>
        <p:spPr bwMode="auto">
          <a:xfrm>
            <a:off x="1403648" y="1844824"/>
            <a:ext cx="2143125" cy="729695"/>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CPUs</a:t>
            </a:r>
          </a:p>
          <a:p>
            <a:pPr algn="ctr" defTabSz="642938">
              <a:lnSpc>
                <a:spcPct val="90000"/>
              </a:lnSpc>
            </a:pPr>
            <a:r>
              <a:rPr lang="en-US" sz="1300" b="1" dirty="0">
                <a:latin typeface="+mj-lt"/>
                <a:ea typeface="MS PGothic" pitchFamily="34" charset="-128"/>
              </a:rPr>
              <a:t>Multiple cores driving performance increases</a:t>
            </a:r>
          </a:p>
        </p:txBody>
      </p:sp>
      <p:sp>
        <p:nvSpPr>
          <p:cNvPr id="9" name="Text Box 10"/>
          <p:cNvSpPr txBox="1">
            <a:spLocks/>
          </p:cNvSpPr>
          <p:nvPr/>
        </p:nvSpPr>
        <p:spPr bwMode="auto">
          <a:xfrm>
            <a:off x="5292080" y="1700808"/>
            <a:ext cx="2143125" cy="90974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GPUs</a:t>
            </a:r>
          </a:p>
          <a:p>
            <a:pPr algn="ctr" defTabSz="642938">
              <a:lnSpc>
                <a:spcPct val="90000"/>
              </a:lnSpc>
            </a:pPr>
            <a:r>
              <a:rPr lang="en-US" sz="1300" b="1" dirty="0">
                <a:latin typeface="+mj-lt"/>
                <a:ea typeface="MS PGothic" pitchFamily="34" charset="-128"/>
              </a:rPr>
              <a:t>Increasingly general purpose data-parallel computing</a:t>
            </a:r>
          </a:p>
        </p:txBody>
      </p:sp>
      <p:sp>
        <p:nvSpPr>
          <p:cNvPr id="10" name="Text Box 12"/>
          <p:cNvSpPr txBox="1">
            <a:spLocks/>
          </p:cNvSpPr>
          <p:nvPr/>
        </p:nvSpPr>
        <p:spPr bwMode="auto">
          <a:xfrm>
            <a:off x="5940152" y="3429000"/>
            <a:ext cx="1404937"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Graphics APIs and Shading Languages</a:t>
            </a:r>
          </a:p>
        </p:txBody>
      </p:sp>
      <p:sp>
        <p:nvSpPr>
          <p:cNvPr id="11" name="Text Box 13"/>
          <p:cNvSpPr txBox="1">
            <a:spLocks/>
          </p:cNvSpPr>
          <p:nvPr/>
        </p:nvSpPr>
        <p:spPr bwMode="auto">
          <a:xfrm>
            <a:off x="1547664" y="3573016"/>
            <a:ext cx="1671638"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Multi-processor programming – e.g. </a:t>
            </a:r>
            <a:r>
              <a:rPr lang="en-US" sz="1700" b="1" dirty="0" err="1">
                <a:latin typeface="+mj-lt"/>
                <a:ea typeface="MS PGothic" pitchFamily="34" charset="-128"/>
              </a:rPr>
              <a:t>OpenMP</a:t>
            </a:r>
            <a:endParaRPr lang="en-US" sz="1700" b="1" dirty="0">
              <a:latin typeface="+mj-lt"/>
              <a:ea typeface="MS PGothic" pitchFamily="34" charset="-128"/>
            </a:endParaRPr>
          </a:p>
        </p:txBody>
      </p:sp>
      <p:sp>
        <p:nvSpPr>
          <p:cNvPr id="12" name="Text Box 16"/>
          <p:cNvSpPr txBox="1">
            <a:spLocks/>
          </p:cNvSpPr>
          <p:nvPr/>
        </p:nvSpPr>
        <p:spPr bwMode="auto">
          <a:xfrm>
            <a:off x="3784968" y="1970203"/>
            <a:ext cx="1359299" cy="535796"/>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1700" b="1" dirty="0">
                <a:latin typeface="+mj-lt"/>
                <a:ea typeface="MS PGothic" pitchFamily="34" charset="-128"/>
              </a:rPr>
              <a:t>Emerging</a:t>
            </a:r>
            <a:br>
              <a:rPr lang="en-US" sz="1700" b="1" dirty="0">
                <a:latin typeface="+mj-lt"/>
                <a:ea typeface="MS PGothic" pitchFamily="34" charset="-128"/>
              </a:rPr>
            </a:br>
            <a:r>
              <a:rPr lang="en-US" sz="1700" b="1" dirty="0">
                <a:latin typeface="+mj-lt"/>
                <a:ea typeface="MS PGothic" pitchFamily="34" charset="-128"/>
              </a:rPr>
              <a:t>Intersection</a:t>
            </a:r>
          </a:p>
        </p:txBody>
      </p:sp>
      <p:sp>
        <p:nvSpPr>
          <p:cNvPr id="13" name="Text Box 17"/>
          <p:cNvSpPr txBox="1">
            <a:spLocks/>
          </p:cNvSpPr>
          <p:nvPr/>
        </p:nvSpPr>
        <p:spPr bwMode="auto">
          <a:xfrm>
            <a:off x="3497236" y="3645024"/>
            <a:ext cx="1937984" cy="618895"/>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2000" b="1" dirty="0">
                <a:latin typeface="+mj-lt"/>
                <a:ea typeface="MS PGothic" pitchFamily="34" charset="-128"/>
              </a:rPr>
              <a:t>Heterogeneous</a:t>
            </a:r>
            <a:br>
              <a:rPr lang="en-US" sz="2000" b="1" dirty="0">
                <a:latin typeface="+mj-lt"/>
                <a:ea typeface="MS PGothic" pitchFamily="34" charset="-128"/>
              </a:rPr>
            </a:br>
            <a:r>
              <a:rPr lang="en-US" sz="2000" b="1" dirty="0">
                <a:latin typeface="+mj-lt"/>
                <a:ea typeface="MS PGothic" pitchFamily="34" charset="-128"/>
              </a:rPr>
              <a:t>Computing</a:t>
            </a:r>
          </a:p>
        </p:txBody>
      </p:sp>
      <p:pic>
        <p:nvPicPr>
          <p:cNvPr id="14" name="Picture 16" descr="OpenCL"/>
          <p:cNvPicPr>
            <a:picLocks noChangeAspect="1" noChangeArrowheads="1"/>
          </p:cNvPicPr>
          <p:nvPr/>
        </p:nvPicPr>
        <p:blipFill>
          <a:blip r:embed="rId2" cstate="print"/>
          <a:srcRect/>
          <a:stretch>
            <a:fillRect/>
          </a:stretch>
        </p:blipFill>
        <p:spPr bwMode="auto">
          <a:xfrm>
            <a:off x="3627209" y="2492896"/>
            <a:ext cx="1727200" cy="1194593"/>
          </a:xfrm>
          <a:prstGeom prst="rect">
            <a:avLst/>
          </a:prstGeom>
          <a:noFill/>
          <a:ln w="9525">
            <a:noFill/>
            <a:miter lim="800000"/>
            <a:headEnd/>
            <a:tailEnd/>
          </a:ln>
        </p:spPr>
      </p:pic>
      <p:sp>
        <p:nvSpPr>
          <p:cNvPr id="15" name="AutoShape 14"/>
          <p:cNvSpPr>
            <a:spLocks/>
          </p:cNvSpPr>
          <p:nvPr/>
        </p:nvSpPr>
        <p:spPr bwMode="auto">
          <a:xfrm>
            <a:off x="402997" y="2676653"/>
            <a:ext cx="3268662" cy="847989"/>
          </a:xfrm>
          <a:prstGeom prst="rightArrow">
            <a:avLst>
              <a:gd name="adj1" fmla="val 50000"/>
              <a:gd name="adj2" fmla="val 80304"/>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16" name="AutoShape 15"/>
          <p:cNvSpPr>
            <a:spLocks/>
          </p:cNvSpPr>
          <p:nvPr/>
        </p:nvSpPr>
        <p:spPr bwMode="auto">
          <a:xfrm flipH="1">
            <a:off x="5279815" y="2676653"/>
            <a:ext cx="3267075" cy="847989"/>
          </a:xfrm>
          <a:prstGeom prst="rightArrow">
            <a:avLst>
              <a:gd name="adj1" fmla="val 50000"/>
              <a:gd name="adj2" fmla="val 80265"/>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Tree>
    <p:extLst>
      <p:ext uri="{BB962C8B-B14F-4D97-AF65-F5344CB8AC3E}">
        <p14:creationId xmlns:p14="http://schemas.microsoft.com/office/powerpoint/2010/main" val="3216337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908720"/>
          </a:xfrm>
        </p:spPr>
        <p:txBody>
          <a:bodyPr>
            <a:normAutofit/>
          </a:bodyPr>
          <a:lstStyle/>
          <a:p>
            <a:r>
              <a:rPr lang="en-GB" dirty="0"/>
              <a:t>The origins of OpenCL</a:t>
            </a:r>
          </a:p>
        </p:txBody>
      </p:sp>
      <p:sp>
        <p:nvSpPr>
          <p:cNvPr id="5" name="TextBox 4"/>
          <p:cNvSpPr txBox="1"/>
          <p:nvPr/>
        </p:nvSpPr>
        <p:spPr>
          <a:xfrm>
            <a:off x="-36512" y="1082987"/>
            <a:ext cx="864096" cy="461665"/>
          </a:xfrm>
          <a:prstGeom prst="rect">
            <a:avLst/>
          </a:prstGeom>
          <a:noFill/>
        </p:spPr>
        <p:txBody>
          <a:bodyPr wrap="square" rtlCol="0">
            <a:spAutoFit/>
          </a:bodyPr>
          <a:lstStyle/>
          <a:p>
            <a:r>
              <a:rPr lang="en-GB" sz="2400" b="1" dirty="0">
                <a:solidFill>
                  <a:schemeClr val="tx2"/>
                </a:solidFill>
              </a:rPr>
              <a:t>AMD</a:t>
            </a:r>
          </a:p>
        </p:txBody>
      </p:sp>
      <p:sp>
        <p:nvSpPr>
          <p:cNvPr id="6" name="TextBox 5"/>
          <p:cNvSpPr txBox="1"/>
          <p:nvPr/>
        </p:nvSpPr>
        <p:spPr>
          <a:xfrm>
            <a:off x="-36512" y="1685999"/>
            <a:ext cx="864096" cy="461665"/>
          </a:xfrm>
          <a:prstGeom prst="rect">
            <a:avLst/>
          </a:prstGeom>
          <a:noFill/>
        </p:spPr>
        <p:txBody>
          <a:bodyPr wrap="square" rtlCol="0">
            <a:spAutoFit/>
          </a:bodyPr>
          <a:lstStyle/>
          <a:p>
            <a:r>
              <a:rPr lang="en-GB" sz="2400" b="1" dirty="0">
                <a:solidFill>
                  <a:schemeClr val="tx2"/>
                </a:solidFill>
              </a:rPr>
              <a:t>ATI</a:t>
            </a:r>
          </a:p>
        </p:txBody>
      </p:sp>
      <p:sp>
        <p:nvSpPr>
          <p:cNvPr id="7" name="TextBox 6"/>
          <p:cNvSpPr txBox="1"/>
          <p:nvPr/>
        </p:nvSpPr>
        <p:spPr>
          <a:xfrm>
            <a:off x="-36512" y="2946186"/>
            <a:ext cx="1152128" cy="461665"/>
          </a:xfrm>
          <a:prstGeom prst="rect">
            <a:avLst/>
          </a:prstGeom>
          <a:noFill/>
        </p:spPr>
        <p:txBody>
          <a:bodyPr wrap="square" rtlCol="0">
            <a:spAutoFit/>
          </a:bodyPr>
          <a:lstStyle/>
          <a:p>
            <a:r>
              <a:rPr lang="en-GB" sz="2400" b="1" dirty="0">
                <a:solidFill>
                  <a:schemeClr val="tx2"/>
                </a:solidFill>
              </a:rPr>
              <a:t>NVIDIA</a:t>
            </a:r>
          </a:p>
        </p:txBody>
      </p:sp>
      <p:sp>
        <p:nvSpPr>
          <p:cNvPr id="8" name="TextBox 7"/>
          <p:cNvSpPr txBox="1"/>
          <p:nvPr/>
        </p:nvSpPr>
        <p:spPr>
          <a:xfrm>
            <a:off x="-36512" y="4528755"/>
            <a:ext cx="864096" cy="461665"/>
          </a:xfrm>
          <a:prstGeom prst="rect">
            <a:avLst/>
          </a:prstGeom>
          <a:noFill/>
        </p:spPr>
        <p:txBody>
          <a:bodyPr wrap="square" rtlCol="0">
            <a:spAutoFit/>
          </a:bodyPr>
          <a:lstStyle/>
          <a:p>
            <a:r>
              <a:rPr lang="en-GB" sz="2400" b="1" dirty="0">
                <a:solidFill>
                  <a:schemeClr val="tx2"/>
                </a:solidFill>
              </a:rPr>
              <a:t>Intel</a:t>
            </a:r>
          </a:p>
        </p:txBody>
      </p:sp>
      <p:sp>
        <p:nvSpPr>
          <p:cNvPr id="9" name="TextBox 8"/>
          <p:cNvSpPr txBox="1"/>
          <p:nvPr/>
        </p:nvSpPr>
        <p:spPr>
          <a:xfrm>
            <a:off x="-36512" y="5877272"/>
            <a:ext cx="1008112" cy="461665"/>
          </a:xfrm>
          <a:prstGeom prst="rect">
            <a:avLst/>
          </a:prstGeom>
          <a:noFill/>
        </p:spPr>
        <p:txBody>
          <a:bodyPr wrap="square" rtlCol="0">
            <a:spAutoFit/>
          </a:bodyPr>
          <a:lstStyle/>
          <a:p>
            <a:r>
              <a:rPr lang="en-GB" sz="2400" b="1" dirty="0">
                <a:solidFill>
                  <a:schemeClr val="tx2"/>
                </a:solidFill>
              </a:rPr>
              <a:t>Apple</a:t>
            </a:r>
          </a:p>
        </p:txBody>
      </p:sp>
      <p:sp>
        <p:nvSpPr>
          <p:cNvPr id="10" name="TextBox 9"/>
          <p:cNvSpPr txBox="1"/>
          <p:nvPr/>
        </p:nvSpPr>
        <p:spPr>
          <a:xfrm>
            <a:off x="1341149" y="1224136"/>
            <a:ext cx="1872208" cy="923330"/>
          </a:xfrm>
          <a:prstGeom prst="rect">
            <a:avLst/>
          </a:prstGeom>
          <a:noFill/>
        </p:spPr>
        <p:txBody>
          <a:bodyPr wrap="square" rtlCol="0">
            <a:spAutoFit/>
          </a:bodyPr>
          <a:lstStyle/>
          <a:p>
            <a:r>
              <a:rPr lang="en-GB" dirty="0"/>
              <a:t>Merged, needed commonality across products</a:t>
            </a:r>
          </a:p>
        </p:txBody>
      </p:sp>
      <p:cxnSp>
        <p:nvCxnSpPr>
          <p:cNvPr id="12" name="Straight Connector 11"/>
          <p:cNvCxnSpPr>
            <a:stCxn id="5" idx="3"/>
            <a:endCxn id="10" idx="1"/>
          </p:cNvCxnSpPr>
          <p:nvPr/>
        </p:nvCxnSpPr>
        <p:spPr>
          <a:xfrm>
            <a:off x="827584" y="1313820"/>
            <a:ext cx="513565" cy="3719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3"/>
            <a:endCxn id="10" idx="1"/>
          </p:cNvCxnSpPr>
          <p:nvPr/>
        </p:nvCxnSpPr>
        <p:spPr>
          <a:xfrm flipV="1">
            <a:off x="827584" y="1685801"/>
            <a:ext cx="513565" cy="2310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12186" y="2576855"/>
            <a:ext cx="1738391" cy="1200329"/>
          </a:xfrm>
          <a:prstGeom prst="rect">
            <a:avLst/>
          </a:prstGeom>
          <a:noFill/>
        </p:spPr>
        <p:txBody>
          <a:bodyPr wrap="square" rtlCol="0">
            <a:spAutoFit/>
          </a:bodyPr>
          <a:lstStyle/>
          <a:p>
            <a:r>
              <a:rPr lang="en-GB" dirty="0"/>
              <a:t>GPU vendor – wants to steal market share from CPU</a:t>
            </a:r>
          </a:p>
        </p:txBody>
      </p:sp>
      <p:cxnSp>
        <p:nvCxnSpPr>
          <p:cNvPr id="21" name="Straight Connector 20"/>
          <p:cNvCxnSpPr>
            <a:stCxn id="7" idx="3"/>
            <a:endCxn id="20" idx="1"/>
          </p:cNvCxnSpPr>
          <p:nvPr/>
        </p:nvCxnSpPr>
        <p:spPr>
          <a:xfrm>
            <a:off x="1115616" y="3177019"/>
            <a:ext cx="1965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41149" y="4159423"/>
            <a:ext cx="1872208" cy="1200329"/>
          </a:xfrm>
          <a:prstGeom prst="rect">
            <a:avLst/>
          </a:prstGeom>
          <a:noFill/>
        </p:spPr>
        <p:txBody>
          <a:bodyPr wrap="square" rtlCol="0">
            <a:spAutoFit/>
          </a:bodyPr>
          <a:lstStyle/>
          <a:p>
            <a:r>
              <a:rPr lang="en-GB" dirty="0"/>
              <a:t>CPU vendor – wants to steal market share from GPU</a:t>
            </a:r>
          </a:p>
        </p:txBody>
      </p:sp>
      <p:cxnSp>
        <p:nvCxnSpPr>
          <p:cNvPr id="32" name="Straight Connector 31"/>
          <p:cNvCxnSpPr>
            <a:stCxn id="8" idx="3"/>
            <a:endCxn id="30" idx="1"/>
          </p:cNvCxnSpPr>
          <p:nvPr/>
        </p:nvCxnSpPr>
        <p:spPr>
          <a:xfrm>
            <a:off x="827584" y="4759588"/>
            <a:ext cx="5135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323437" y="5507939"/>
            <a:ext cx="2880320" cy="1200329"/>
          </a:xfrm>
          <a:prstGeom prst="rect">
            <a:avLst/>
          </a:prstGeom>
          <a:noFill/>
        </p:spPr>
        <p:txBody>
          <a:bodyPr wrap="square" rtlCol="0">
            <a:spAutoFit/>
          </a:bodyPr>
          <a:lstStyle/>
          <a:p>
            <a:r>
              <a:rPr lang="en-GB" dirty="0"/>
              <a:t>Was tired of recoding for many core, GPUs.</a:t>
            </a:r>
          </a:p>
          <a:p>
            <a:r>
              <a:rPr lang="en-GB" dirty="0"/>
              <a:t>Pushed vendors to standardize.</a:t>
            </a:r>
          </a:p>
        </p:txBody>
      </p:sp>
      <p:cxnSp>
        <p:nvCxnSpPr>
          <p:cNvPr id="39" name="Straight Connector 38"/>
          <p:cNvCxnSpPr>
            <a:stCxn id="9" idx="3"/>
            <a:endCxn id="38" idx="1"/>
          </p:cNvCxnSpPr>
          <p:nvPr/>
        </p:nvCxnSpPr>
        <p:spPr>
          <a:xfrm flipV="1">
            <a:off x="971600" y="6108104"/>
            <a:ext cx="351837"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26118" y="2287544"/>
            <a:ext cx="2591594" cy="707886"/>
          </a:xfrm>
          <a:prstGeom prst="rect">
            <a:avLst/>
          </a:prstGeom>
          <a:noFill/>
        </p:spPr>
        <p:txBody>
          <a:bodyPr wrap="square" rtlCol="0">
            <a:spAutoFit/>
          </a:bodyPr>
          <a:lstStyle/>
          <a:p>
            <a:r>
              <a:rPr lang="en-GB" sz="2000" b="1" dirty="0">
                <a:solidFill>
                  <a:schemeClr val="accent2"/>
                </a:solidFill>
              </a:rPr>
              <a:t>Wrote a rough draft straw man API</a:t>
            </a:r>
          </a:p>
        </p:txBody>
      </p:sp>
      <p:cxnSp>
        <p:nvCxnSpPr>
          <p:cNvPr id="55" name="Straight Connector 54"/>
          <p:cNvCxnSpPr>
            <a:stCxn id="10" idx="3"/>
            <a:endCxn id="54" idx="1"/>
          </p:cNvCxnSpPr>
          <p:nvPr/>
        </p:nvCxnSpPr>
        <p:spPr>
          <a:xfrm>
            <a:off x="3213357" y="1685801"/>
            <a:ext cx="1012761" cy="955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0" idx="3"/>
            <a:endCxn id="54" idx="1"/>
          </p:cNvCxnSpPr>
          <p:nvPr/>
        </p:nvCxnSpPr>
        <p:spPr>
          <a:xfrm flipV="1">
            <a:off x="3050577" y="2641487"/>
            <a:ext cx="1175541" cy="535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0" idx="0"/>
            <a:endCxn id="54" idx="1"/>
          </p:cNvCxnSpPr>
          <p:nvPr/>
        </p:nvCxnSpPr>
        <p:spPr>
          <a:xfrm flipV="1">
            <a:off x="2277253" y="2641487"/>
            <a:ext cx="1948865" cy="1517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8" idx="0"/>
            <a:endCxn id="54" idx="1"/>
          </p:cNvCxnSpPr>
          <p:nvPr/>
        </p:nvCxnSpPr>
        <p:spPr>
          <a:xfrm flipV="1">
            <a:off x="2763597" y="2641487"/>
            <a:ext cx="1462521" cy="28664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361972" y="3974130"/>
            <a:ext cx="2319885" cy="707886"/>
          </a:xfrm>
          <a:prstGeom prst="rect">
            <a:avLst/>
          </a:prstGeom>
          <a:noFill/>
        </p:spPr>
        <p:txBody>
          <a:bodyPr wrap="square" rtlCol="0">
            <a:spAutoFit/>
          </a:bodyPr>
          <a:lstStyle/>
          <a:p>
            <a:r>
              <a:rPr lang="en-GB" sz="2000" b="1" dirty="0">
                <a:solidFill>
                  <a:schemeClr val="accent2"/>
                </a:solidFill>
              </a:rPr>
              <a:t>Khronos Compute group formed</a:t>
            </a:r>
          </a:p>
        </p:txBody>
      </p:sp>
      <p:cxnSp>
        <p:nvCxnSpPr>
          <p:cNvPr id="113" name="Straight Connector 112"/>
          <p:cNvCxnSpPr>
            <a:stCxn id="54" idx="2"/>
            <a:endCxn id="112" idx="0"/>
          </p:cNvCxnSpPr>
          <p:nvPr/>
        </p:nvCxnSpPr>
        <p:spPr>
          <a:xfrm>
            <a:off x="5521915" y="2995430"/>
            <a:ext cx="0" cy="9787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7608274" y="740657"/>
            <a:ext cx="774340" cy="400110"/>
          </a:xfrm>
          <a:prstGeom prst="rect">
            <a:avLst/>
          </a:prstGeom>
          <a:noFill/>
        </p:spPr>
        <p:txBody>
          <a:bodyPr wrap="square" rtlCol="0">
            <a:spAutoFit/>
          </a:bodyPr>
          <a:lstStyle/>
          <a:p>
            <a:r>
              <a:rPr lang="en-GB" sz="2000" b="1" dirty="0">
                <a:solidFill>
                  <a:schemeClr val="accent3"/>
                </a:solidFill>
              </a:rPr>
              <a:t>ARM</a:t>
            </a:r>
          </a:p>
        </p:txBody>
      </p:sp>
      <p:sp>
        <p:nvSpPr>
          <p:cNvPr id="136" name="TextBox 135"/>
          <p:cNvSpPr txBox="1"/>
          <p:nvPr/>
        </p:nvSpPr>
        <p:spPr>
          <a:xfrm>
            <a:off x="7608274" y="1107561"/>
            <a:ext cx="953852" cy="400110"/>
          </a:xfrm>
          <a:prstGeom prst="rect">
            <a:avLst/>
          </a:prstGeom>
          <a:noFill/>
        </p:spPr>
        <p:txBody>
          <a:bodyPr wrap="square" rtlCol="0">
            <a:spAutoFit/>
          </a:bodyPr>
          <a:lstStyle/>
          <a:p>
            <a:r>
              <a:rPr lang="en-GB" sz="2000" b="1" dirty="0">
                <a:solidFill>
                  <a:schemeClr val="accent3"/>
                </a:solidFill>
              </a:rPr>
              <a:t>Nokia</a:t>
            </a:r>
          </a:p>
        </p:txBody>
      </p:sp>
      <p:sp>
        <p:nvSpPr>
          <p:cNvPr id="137" name="TextBox 136"/>
          <p:cNvSpPr txBox="1"/>
          <p:nvPr/>
        </p:nvSpPr>
        <p:spPr>
          <a:xfrm>
            <a:off x="7608274" y="1474465"/>
            <a:ext cx="611560" cy="400110"/>
          </a:xfrm>
          <a:prstGeom prst="rect">
            <a:avLst/>
          </a:prstGeom>
          <a:noFill/>
        </p:spPr>
        <p:txBody>
          <a:bodyPr wrap="square" rtlCol="0">
            <a:spAutoFit/>
          </a:bodyPr>
          <a:lstStyle/>
          <a:p>
            <a:r>
              <a:rPr lang="en-GB" sz="2000" b="1" dirty="0">
                <a:solidFill>
                  <a:schemeClr val="accent3"/>
                </a:solidFill>
              </a:rPr>
              <a:t>IBM</a:t>
            </a:r>
          </a:p>
        </p:txBody>
      </p:sp>
      <p:sp>
        <p:nvSpPr>
          <p:cNvPr id="138" name="TextBox 137"/>
          <p:cNvSpPr txBox="1"/>
          <p:nvPr/>
        </p:nvSpPr>
        <p:spPr>
          <a:xfrm>
            <a:off x="7608274" y="1841369"/>
            <a:ext cx="774340" cy="400110"/>
          </a:xfrm>
          <a:prstGeom prst="rect">
            <a:avLst/>
          </a:prstGeom>
          <a:noFill/>
        </p:spPr>
        <p:txBody>
          <a:bodyPr wrap="square" rtlCol="0">
            <a:spAutoFit/>
          </a:bodyPr>
          <a:lstStyle/>
          <a:p>
            <a:r>
              <a:rPr lang="en-GB" sz="2000" b="1" dirty="0">
                <a:solidFill>
                  <a:schemeClr val="accent3"/>
                </a:solidFill>
              </a:rPr>
              <a:t>Sony</a:t>
            </a:r>
          </a:p>
        </p:txBody>
      </p:sp>
      <p:sp>
        <p:nvSpPr>
          <p:cNvPr id="139" name="TextBox 138"/>
          <p:cNvSpPr txBox="1"/>
          <p:nvPr/>
        </p:nvSpPr>
        <p:spPr>
          <a:xfrm>
            <a:off x="7608274" y="2208273"/>
            <a:ext cx="1601924" cy="400110"/>
          </a:xfrm>
          <a:prstGeom prst="rect">
            <a:avLst/>
          </a:prstGeom>
          <a:noFill/>
        </p:spPr>
        <p:txBody>
          <a:bodyPr wrap="square" rtlCol="0">
            <a:spAutoFit/>
          </a:bodyPr>
          <a:lstStyle/>
          <a:p>
            <a:r>
              <a:rPr lang="en-GB" sz="2000" b="1" dirty="0">
                <a:solidFill>
                  <a:schemeClr val="accent3"/>
                </a:solidFill>
              </a:rPr>
              <a:t>Qualcomm</a:t>
            </a:r>
          </a:p>
        </p:txBody>
      </p:sp>
      <p:sp>
        <p:nvSpPr>
          <p:cNvPr id="140" name="TextBox 139"/>
          <p:cNvSpPr txBox="1"/>
          <p:nvPr/>
        </p:nvSpPr>
        <p:spPr>
          <a:xfrm>
            <a:off x="7608274" y="2564904"/>
            <a:ext cx="1824518" cy="400110"/>
          </a:xfrm>
          <a:prstGeom prst="rect">
            <a:avLst/>
          </a:prstGeom>
          <a:noFill/>
        </p:spPr>
        <p:txBody>
          <a:bodyPr wrap="square" rtlCol="0">
            <a:spAutoFit/>
          </a:bodyPr>
          <a:lstStyle/>
          <a:p>
            <a:r>
              <a:rPr lang="en-GB" sz="2000" b="1" dirty="0">
                <a:solidFill>
                  <a:schemeClr val="accent3"/>
                </a:solidFill>
              </a:rPr>
              <a:t>Imagination</a:t>
            </a:r>
          </a:p>
        </p:txBody>
      </p:sp>
      <p:sp>
        <p:nvSpPr>
          <p:cNvPr id="142" name="TextBox 141"/>
          <p:cNvSpPr txBox="1"/>
          <p:nvPr/>
        </p:nvSpPr>
        <p:spPr>
          <a:xfrm>
            <a:off x="7608274" y="2942080"/>
            <a:ext cx="594828" cy="400110"/>
          </a:xfrm>
          <a:prstGeom prst="rect">
            <a:avLst/>
          </a:prstGeom>
          <a:noFill/>
        </p:spPr>
        <p:txBody>
          <a:bodyPr wrap="square" rtlCol="0">
            <a:spAutoFit/>
          </a:bodyPr>
          <a:lstStyle/>
          <a:p>
            <a:r>
              <a:rPr lang="en-GB" sz="2000" b="1" dirty="0">
                <a:solidFill>
                  <a:schemeClr val="accent3"/>
                </a:solidFill>
              </a:rPr>
              <a:t>TI</a:t>
            </a:r>
          </a:p>
        </p:txBody>
      </p:sp>
      <p:cxnSp>
        <p:nvCxnSpPr>
          <p:cNvPr id="146" name="Straight Connector 145"/>
          <p:cNvCxnSpPr/>
          <p:nvPr/>
        </p:nvCxnSpPr>
        <p:spPr>
          <a:xfrm flipV="1">
            <a:off x="7249502" y="940712"/>
            <a:ext cx="23051" cy="374146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272552" y="94071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272552" y="1307616"/>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272552" y="1674520"/>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272552" y="204142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272552" y="2408328"/>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272552" y="277523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272552" y="3142135"/>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0" name="Content Placeholder 7"/>
          <p:cNvSpPr txBox="1">
            <a:spLocks/>
          </p:cNvSpPr>
          <p:nvPr/>
        </p:nvSpPr>
        <p:spPr>
          <a:xfrm>
            <a:off x="5255132" y="6593106"/>
            <a:ext cx="3853372" cy="2922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cxnSp>
        <p:nvCxnSpPr>
          <p:cNvPr id="172" name="Straight Connector 171"/>
          <p:cNvCxnSpPr/>
          <p:nvPr/>
        </p:nvCxnSpPr>
        <p:spPr>
          <a:xfrm>
            <a:off x="6646105" y="4328073"/>
            <a:ext cx="6149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7572523" y="3335789"/>
            <a:ext cx="1426932" cy="707886"/>
          </a:xfrm>
          <a:prstGeom prst="rect">
            <a:avLst/>
          </a:prstGeom>
          <a:noFill/>
        </p:spPr>
        <p:txBody>
          <a:bodyPr wrap="square" rtlCol="0">
            <a:spAutoFit/>
          </a:bodyPr>
          <a:lstStyle/>
          <a:p>
            <a:r>
              <a:rPr lang="en-GB" sz="2000" b="1" dirty="0">
                <a:solidFill>
                  <a:schemeClr val="accent3"/>
                </a:solidFill>
              </a:rPr>
              <a:t>+ many more</a:t>
            </a:r>
          </a:p>
        </p:txBody>
      </p:sp>
      <p:cxnSp>
        <p:nvCxnSpPr>
          <p:cNvPr id="194" name="Straight Connector 193"/>
          <p:cNvCxnSpPr/>
          <p:nvPr/>
        </p:nvCxnSpPr>
        <p:spPr>
          <a:xfrm>
            <a:off x="7236801" y="353584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4" name="Picture 16" descr="OpenCL"/>
          <p:cNvPicPr>
            <a:picLocks noChangeAspect="1" noChangeArrowheads="1"/>
          </p:cNvPicPr>
          <p:nvPr/>
        </p:nvPicPr>
        <p:blipFill>
          <a:blip r:embed="rId2" cstate="print"/>
          <a:srcRect/>
          <a:stretch>
            <a:fillRect/>
          </a:stretch>
        </p:blipFill>
        <p:spPr bwMode="auto">
          <a:xfrm>
            <a:off x="6576813" y="4990420"/>
            <a:ext cx="1379563" cy="1194593"/>
          </a:xfrm>
          <a:prstGeom prst="rect">
            <a:avLst/>
          </a:prstGeom>
          <a:noFill/>
          <a:ln w="9525">
            <a:noFill/>
            <a:miter lim="800000"/>
            <a:headEnd/>
            <a:tailEnd/>
          </a:ln>
        </p:spPr>
      </p:pic>
    </p:spTree>
    <p:extLst>
      <p:ext uri="{BB962C8B-B14F-4D97-AF65-F5344CB8AC3E}">
        <p14:creationId xmlns:p14="http://schemas.microsoft.com/office/powerpoint/2010/main" val="196052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GB" dirty="0"/>
              <a:t>OpenCL Working Group within Khronos</a:t>
            </a:r>
          </a:p>
        </p:txBody>
      </p:sp>
      <p:sp>
        <p:nvSpPr>
          <p:cNvPr id="4" name="Content Placeholder 3"/>
          <p:cNvSpPr>
            <a:spLocks noGrp="1"/>
          </p:cNvSpPr>
          <p:nvPr>
            <p:ph idx="1"/>
          </p:nvPr>
        </p:nvSpPr>
        <p:spPr>
          <a:xfrm>
            <a:off x="251520" y="1196752"/>
            <a:ext cx="8568952" cy="2614740"/>
          </a:xfrm>
        </p:spPr>
        <p:txBody>
          <a:bodyPr>
            <a:normAutofit fontScale="92500" lnSpcReduction="20000"/>
          </a:bodyPr>
          <a:lstStyle/>
          <a:p>
            <a:r>
              <a:rPr lang="en-GB" dirty="0"/>
              <a:t>Diverse industry participation</a:t>
            </a:r>
          </a:p>
          <a:p>
            <a:pPr lvl="1"/>
            <a:r>
              <a:rPr lang="en-GB" dirty="0"/>
              <a:t>Processor vendors, system OEMs, middleware vendors, application developers.</a:t>
            </a:r>
          </a:p>
          <a:p>
            <a:r>
              <a:rPr lang="en-GB" dirty="0"/>
              <a:t>OpenCL became an important standard upon release by virtue of the market coverage of the companies behind it.</a:t>
            </a:r>
          </a:p>
          <a:p>
            <a:pPr marL="0" indent="0">
              <a:buNone/>
            </a:pPr>
            <a:endParaRPr lang="en-GB" dirty="0"/>
          </a:p>
        </p:txBody>
      </p:sp>
      <p:pic>
        <p:nvPicPr>
          <p:cNvPr id="5" name="Picture 32" descr="seaweed"/>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33831" y="5613305"/>
            <a:ext cx="847725" cy="579437"/>
          </a:xfrm>
          <a:prstGeom prst="rect">
            <a:avLst/>
          </a:prstGeom>
          <a:noFill/>
          <a:ln w="9525">
            <a:noFill/>
            <a:miter lim="800000"/>
            <a:headEnd/>
            <a:tailEnd/>
          </a:ln>
        </p:spPr>
      </p:pic>
      <p:pic>
        <p:nvPicPr>
          <p:cNvPr id="6" name="Picture 33" descr="imgtec"/>
          <p:cNvPicPr>
            <a:picLocks noChangeAspect="1" noChangeArrowheads="1"/>
          </p:cNvPicPr>
          <p:nvPr/>
        </p:nvPicPr>
        <p:blipFill>
          <a:blip r:embed="rId3" cstate="print"/>
          <a:srcRect/>
          <a:stretch>
            <a:fillRect/>
          </a:stretch>
        </p:blipFill>
        <p:spPr bwMode="auto">
          <a:xfrm>
            <a:off x="320678" y="5024342"/>
            <a:ext cx="798513" cy="427038"/>
          </a:xfrm>
          <a:prstGeom prst="rect">
            <a:avLst/>
          </a:prstGeom>
          <a:noFill/>
          <a:ln w="9525">
            <a:noFill/>
            <a:miter lim="800000"/>
            <a:headEnd/>
            <a:tailEnd/>
          </a:ln>
        </p:spPr>
      </p:pic>
      <p:pic>
        <p:nvPicPr>
          <p:cNvPr id="7" name="Picture 34" descr="arm"/>
          <p:cNvPicPr>
            <a:picLocks noChangeAspect="1" noChangeArrowheads="1"/>
          </p:cNvPicPr>
          <p:nvPr/>
        </p:nvPicPr>
        <p:blipFill>
          <a:blip r:embed="rId4" cstate="print"/>
          <a:srcRect/>
          <a:stretch>
            <a:fillRect/>
          </a:stretch>
        </p:blipFill>
        <p:spPr bwMode="auto">
          <a:xfrm>
            <a:off x="5829326" y="3935320"/>
            <a:ext cx="854075" cy="212725"/>
          </a:xfrm>
          <a:prstGeom prst="rect">
            <a:avLst/>
          </a:prstGeom>
          <a:noFill/>
          <a:ln w="9525">
            <a:noFill/>
            <a:miter lim="800000"/>
            <a:headEnd/>
            <a:tailEnd/>
          </a:ln>
        </p:spPr>
      </p:pic>
      <p:pic>
        <p:nvPicPr>
          <p:cNvPr id="8" name="Picture 35" descr="ti"/>
          <p:cNvPicPr>
            <a:picLocks noChangeAspect="1" noChangeArrowheads="1"/>
          </p:cNvPicPr>
          <p:nvPr/>
        </p:nvPicPr>
        <p:blipFill>
          <a:blip r:embed="rId5" cstate="print"/>
          <a:srcRect/>
          <a:stretch>
            <a:fillRect/>
          </a:stretch>
        </p:blipFill>
        <p:spPr bwMode="auto">
          <a:xfrm>
            <a:off x="6432550" y="5721255"/>
            <a:ext cx="1233488" cy="361950"/>
          </a:xfrm>
          <a:prstGeom prst="rect">
            <a:avLst/>
          </a:prstGeom>
          <a:noFill/>
          <a:ln w="9525">
            <a:noFill/>
            <a:miter lim="800000"/>
            <a:headEnd/>
            <a:tailEnd/>
          </a:ln>
        </p:spPr>
      </p:pic>
      <p:pic>
        <p:nvPicPr>
          <p:cNvPr id="9" name="Picture 36" descr="ericsson[1]"/>
          <p:cNvPicPr>
            <a:picLocks noChangeAspect="1" noChangeArrowheads="1"/>
          </p:cNvPicPr>
          <p:nvPr/>
        </p:nvPicPr>
        <p:blipFill>
          <a:blip r:embed="rId6" cstate="print"/>
          <a:srcRect/>
          <a:stretch>
            <a:fillRect/>
          </a:stretch>
        </p:blipFill>
        <p:spPr bwMode="auto">
          <a:xfrm>
            <a:off x="1682750" y="4487767"/>
            <a:ext cx="1500188" cy="298450"/>
          </a:xfrm>
          <a:prstGeom prst="rect">
            <a:avLst/>
          </a:prstGeom>
          <a:noFill/>
          <a:ln w="9525" algn="in">
            <a:noFill/>
            <a:miter lim="800000"/>
            <a:headEnd/>
            <a:tailEnd/>
          </a:ln>
        </p:spPr>
      </p:pic>
      <p:pic>
        <p:nvPicPr>
          <p:cNvPr id="10" name="Picture 37" descr="NV_Logo_3D_DarkType"/>
          <p:cNvPicPr>
            <a:picLocks noChangeAspect="1" noChangeArrowheads="1"/>
          </p:cNvPicPr>
          <p:nvPr/>
        </p:nvPicPr>
        <p:blipFill>
          <a:blip r:embed="rId7" cstate="print"/>
          <a:srcRect/>
          <a:stretch>
            <a:fillRect/>
          </a:stretch>
        </p:blipFill>
        <p:spPr bwMode="auto">
          <a:xfrm>
            <a:off x="6694490" y="4898930"/>
            <a:ext cx="1044575" cy="677862"/>
          </a:xfrm>
          <a:prstGeom prst="rect">
            <a:avLst/>
          </a:prstGeom>
          <a:noFill/>
          <a:ln w="9525">
            <a:noFill/>
            <a:miter lim="800000"/>
            <a:headEnd/>
            <a:tailEnd/>
          </a:ln>
        </p:spPr>
      </p:pic>
      <p:pic>
        <p:nvPicPr>
          <p:cNvPr id="11" name="Picture 38" descr="MemberLogo">
            <a:hlinkClick r:id="rId8" tooltip="Codeplay Software Limited"/>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0675" y="4486180"/>
            <a:ext cx="1152525" cy="300037"/>
          </a:xfrm>
          <a:prstGeom prst="rect">
            <a:avLst/>
          </a:prstGeom>
          <a:noFill/>
          <a:ln w="9525">
            <a:noFill/>
            <a:miter lim="800000"/>
            <a:headEnd/>
            <a:tailEnd/>
          </a:ln>
        </p:spPr>
      </p:pic>
      <p:pic>
        <p:nvPicPr>
          <p:cNvPr id="12" name="Picture 39" descr="ibm"/>
          <p:cNvPicPr>
            <a:picLocks noChangeAspect="1" noChangeArrowheads="1"/>
          </p:cNvPicPr>
          <p:nvPr/>
        </p:nvPicPr>
        <p:blipFill>
          <a:blip r:embed="rId10" cstate="print"/>
          <a:srcRect/>
          <a:stretch>
            <a:fillRect/>
          </a:stretch>
        </p:blipFill>
        <p:spPr bwMode="auto">
          <a:xfrm>
            <a:off x="6654818" y="4459192"/>
            <a:ext cx="1019175" cy="357188"/>
          </a:xfrm>
          <a:prstGeom prst="rect">
            <a:avLst/>
          </a:prstGeom>
          <a:noFill/>
          <a:ln w="9525">
            <a:noFill/>
            <a:miter lim="800000"/>
            <a:headEnd/>
            <a:tailEnd/>
          </a:ln>
        </p:spPr>
      </p:pic>
      <p:pic>
        <p:nvPicPr>
          <p:cNvPr id="13" name="Picture 40" descr="MemberLogo">
            <a:hlinkClick r:id="rId11" tooltip="AMD"/>
          </p:cNvPr>
          <p:cNvPicPr>
            <a:picLocks noChangeAspect="1" noChangeArrowheads="1"/>
          </p:cNvPicPr>
          <p:nvPr/>
        </p:nvPicPr>
        <p:blipFill>
          <a:blip r:embed="rId12" cstate="print">
            <a:clrChange>
              <a:clrFrom>
                <a:srgbClr val="FFFFFF"/>
              </a:clrFrom>
              <a:clrTo>
                <a:srgbClr val="FFFFFF">
                  <a:alpha val="0"/>
                </a:srgbClr>
              </a:clrTo>
            </a:clrChange>
          </a:blip>
          <a:srcRect t="15384"/>
          <a:stretch>
            <a:fillRect/>
          </a:stretch>
        </p:blipFill>
        <p:spPr bwMode="auto">
          <a:xfrm>
            <a:off x="3895725" y="3867055"/>
            <a:ext cx="1524000" cy="349250"/>
          </a:xfrm>
          <a:prstGeom prst="rect">
            <a:avLst/>
          </a:prstGeom>
          <a:noFill/>
          <a:ln w="9525">
            <a:noFill/>
            <a:miter lim="800000"/>
            <a:headEnd/>
            <a:tailEnd/>
          </a:ln>
        </p:spPr>
      </p:pic>
      <p:pic>
        <p:nvPicPr>
          <p:cNvPr id="14" name="Picture 41" descr="Nokia_logo2"/>
          <p:cNvPicPr>
            <a:picLocks noChangeAspect="1" noChangeArrowheads="1"/>
          </p:cNvPicPr>
          <p:nvPr/>
        </p:nvPicPr>
        <p:blipFill>
          <a:blip r:embed="rId13" cstate="print">
            <a:clrChange>
              <a:clrFrom>
                <a:srgbClr val="FFFFFF"/>
              </a:clrFrom>
              <a:clrTo>
                <a:srgbClr val="FFFFFF">
                  <a:alpha val="0"/>
                </a:srgbClr>
              </a:clrTo>
            </a:clrChange>
          </a:blip>
          <a:srcRect t="38499" b="42250"/>
          <a:stretch>
            <a:fillRect/>
          </a:stretch>
        </p:blipFill>
        <p:spPr bwMode="auto">
          <a:xfrm>
            <a:off x="5294313" y="5137055"/>
            <a:ext cx="1250950" cy="201612"/>
          </a:xfrm>
          <a:prstGeom prst="rect">
            <a:avLst/>
          </a:prstGeom>
          <a:noFill/>
          <a:ln w="9525">
            <a:noFill/>
            <a:miter lim="800000"/>
            <a:headEnd/>
            <a:tailEnd/>
          </a:ln>
        </p:spPr>
      </p:pic>
      <p:pic>
        <p:nvPicPr>
          <p:cNvPr id="15" name="Picture 42" descr="motorola-logo"/>
          <p:cNvPicPr>
            <a:picLocks noChangeAspect="1" noChangeArrowheads="1"/>
          </p:cNvPicPr>
          <p:nvPr/>
        </p:nvPicPr>
        <p:blipFill>
          <a:blip r:embed="rId14" cstate="print">
            <a:clrChange>
              <a:clrFrom>
                <a:srgbClr val="FFFFFF"/>
              </a:clrFrom>
              <a:clrTo>
                <a:srgbClr val="FFFFFF">
                  <a:alpha val="0"/>
                </a:srgbClr>
              </a:clrTo>
            </a:clrChange>
          </a:blip>
          <a:srcRect l="3778" t="7632" r="5556" b="7632"/>
          <a:stretch>
            <a:fillRect/>
          </a:stretch>
        </p:blipFill>
        <p:spPr bwMode="auto">
          <a:xfrm>
            <a:off x="3449638" y="4998942"/>
            <a:ext cx="857250" cy="476250"/>
          </a:xfrm>
          <a:prstGeom prst="rect">
            <a:avLst/>
          </a:prstGeom>
          <a:noFill/>
          <a:ln w="9525">
            <a:noFill/>
            <a:miter lim="800000"/>
            <a:headEnd/>
            <a:tailEnd/>
          </a:ln>
        </p:spPr>
      </p:pic>
      <p:pic>
        <p:nvPicPr>
          <p:cNvPr id="16" name="Picture 43" descr="freescale"/>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3392514" y="4419505"/>
            <a:ext cx="1393825" cy="433387"/>
          </a:xfrm>
          <a:prstGeom prst="rect">
            <a:avLst/>
          </a:prstGeom>
          <a:noFill/>
          <a:ln w="9525">
            <a:noFill/>
            <a:miter lim="800000"/>
            <a:headEnd/>
            <a:tailEnd/>
          </a:ln>
        </p:spPr>
      </p:pic>
      <p:pic>
        <p:nvPicPr>
          <p:cNvPr id="17" name="Picture 44" descr="[Kestrel perched]"/>
          <p:cNvPicPr>
            <a:picLocks noChangeAspect="1" noChangeArrowheads="1"/>
          </p:cNvPicPr>
          <p:nvPr/>
        </p:nvPicPr>
        <p:blipFill>
          <a:blip r:embed="rId16" cstate="print"/>
          <a:srcRect/>
          <a:stretch>
            <a:fillRect/>
          </a:stretch>
        </p:blipFill>
        <p:spPr bwMode="auto">
          <a:xfrm>
            <a:off x="1268419" y="4925920"/>
            <a:ext cx="511175" cy="625475"/>
          </a:xfrm>
          <a:prstGeom prst="rect">
            <a:avLst/>
          </a:prstGeom>
          <a:noFill/>
          <a:ln w="9525">
            <a:noFill/>
            <a:miter lim="800000"/>
            <a:headEnd/>
            <a:tailEnd/>
          </a:ln>
        </p:spPr>
      </p:pic>
      <p:pic>
        <p:nvPicPr>
          <p:cNvPr id="18" name="Picture 45" descr="QNX_ID_rgb"/>
          <p:cNvPicPr>
            <a:picLocks noChangeAspect="1" noChangeArrowheads="1"/>
          </p:cNvPicPr>
          <p:nvPr/>
        </p:nvPicPr>
        <p:blipFill>
          <a:blip r:embed="rId17" cstate="print"/>
          <a:srcRect/>
          <a:stretch>
            <a:fillRect/>
          </a:stretch>
        </p:blipFill>
        <p:spPr bwMode="auto">
          <a:xfrm>
            <a:off x="7889877" y="5068792"/>
            <a:ext cx="949325" cy="338138"/>
          </a:xfrm>
          <a:prstGeom prst="rect">
            <a:avLst/>
          </a:prstGeom>
          <a:noFill/>
          <a:ln w="9525">
            <a:noFill/>
            <a:miter lim="800000"/>
            <a:headEnd/>
            <a:tailEnd/>
          </a:ln>
        </p:spPr>
      </p:pic>
      <p:pic>
        <p:nvPicPr>
          <p:cNvPr id="19" name="Picture 46" descr="rapidmind-print-logo"/>
          <p:cNvPicPr>
            <a:picLocks noChangeAspect="1" noChangeArrowheads="1"/>
          </p:cNvPicPr>
          <p:nvPr/>
        </p:nvPicPr>
        <p:blipFill>
          <a:blip r:embed="rId18" cstate="print"/>
          <a:srcRect/>
          <a:stretch>
            <a:fillRect/>
          </a:stretch>
        </p:blipFill>
        <p:spPr bwMode="auto">
          <a:xfrm>
            <a:off x="320675" y="5656167"/>
            <a:ext cx="1714500" cy="285750"/>
          </a:xfrm>
          <a:prstGeom prst="rect">
            <a:avLst/>
          </a:prstGeom>
          <a:noFill/>
          <a:ln w="9525">
            <a:noFill/>
            <a:miter lim="800000"/>
            <a:headEnd/>
            <a:tailEnd/>
          </a:ln>
        </p:spPr>
      </p:pic>
      <p:pic>
        <p:nvPicPr>
          <p:cNvPr id="20" name="Picture 47" descr="samsung_logo"/>
          <p:cNvPicPr>
            <a:picLocks noChangeAspect="1" noChangeArrowheads="1"/>
          </p:cNvPicPr>
          <p:nvPr/>
        </p:nvPicPr>
        <p:blipFill>
          <a:blip r:embed="rId19" cstate="print">
            <a:clrChange>
              <a:clrFrom>
                <a:srgbClr val="FFFFFF"/>
              </a:clrFrom>
              <a:clrTo>
                <a:srgbClr val="FFFFFF">
                  <a:alpha val="0"/>
                </a:srgbClr>
              </a:clrTo>
            </a:clrChange>
          </a:blip>
          <a:srcRect l="6451" t="22414" r="4839" b="25172"/>
          <a:stretch>
            <a:fillRect/>
          </a:stretch>
        </p:blipFill>
        <p:spPr bwMode="auto">
          <a:xfrm>
            <a:off x="2324126" y="5713317"/>
            <a:ext cx="1319213" cy="381000"/>
          </a:xfrm>
          <a:prstGeom prst="rect">
            <a:avLst/>
          </a:prstGeom>
          <a:noFill/>
          <a:ln w="9525">
            <a:noFill/>
            <a:miter lim="800000"/>
            <a:headEnd/>
            <a:tailEnd/>
          </a:ln>
        </p:spPr>
      </p:pic>
      <p:pic>
        <p:nvPicPr>
          <p:cNvPr id="21" name="Picture 48" descr="Umeå University's Logotype">
            <a:hlinkClick r:id="rId20"/>
          </p:cNvPr>
          <p:cNvPicPr>
            <a:picLocks noChangeAspect="1" noChangeArrowheads="1"/>
          </p:cNvPicPr>
          <p:nvPr/>
        </p:nvPicPr>
        <p:blipFill>
          <a:blip r:embed="rId21" cstate="print"/>
          <a:srcRect/>
          <a:stretch>
            <a:fillRect/>
          </a:stretch>
        </p:blipFill>
        <p:spPr bwMode="auto">
          <a:xfrm>
            <a:off x="7954983" y="5597430"/>
            <a:ext cx="884237" cy="611187"/>
          </a:xfrm>
          <a:prstGeom prst="rect">
            <a:avLst/>
          </a:prstGeom>
          <a:noFill/>
          <a:ln w="9525">
            <a:noFill/>
            <a:miter lim="800000"/>
            <a:headEnd/>
            <a:tailEnd/>
          </a:ln>
        </p:spPr>
      </p:pic>
      <p:pic>
        <p:nvPicPr>
          <p:cNvPr id="22" name="Picture 49" descr="3DLabs_Logo_Large"/>
          <p:cNvPicPr>
            <a:picLocks noChangeAspect="1" noChangeArrowheads="1"/>
          </p:cNvPicPr>
          <p:nvPr/>
        </p:nvPicPr>
        <p:blipFill>
          <a:blip r:embed="rId22" cstate="print"/>
          <a:srcRect/>
          <a:stretch>
            <a:fillRect/>
          </a:stretch>
        </p:blipFill>
        <p:spPr bwMode="auto">
          <a:xfrm>
            <a:off x="320675" y="3890867"/>
            <a:ext cx="990600" cy="303213"/>
          </a:xfrm>
          <a:prstGeom prst="rect">
            <a:avLst/>
          </a:prstGeom>
          <a:noFill/>
          <a:ln w="9525">
            <a:noFill/>
            <a:miter lim="800000"/>
            <a:headEnd/>
            <a:tailEnd/>
          </a:ln>
        </p:spPr>
      </p:pic>
      <p:pic>
        <p:nvPicPr>
          <p:cNvPr id="23" name="Picture 50"/>
          <p:cNvPicPr>
            <a:picLocks noChangeAspect="1"/>
          </p:cNvPicPr>
          <p:nvPr/>
        </p:nvPicPr>
        <p:blipFill>
          <a:blip r:embed="rId23" cstate="print">
            <a:clrChange>
              <a:clrFrom>
                <a:srgbClr val="FDFDFD"/>
              </a:clrFrom>
              <a:clrTo>
                <a:srgbClr val="FDFDFD">
                  <a:alpha val="0"/>
                </a:srgbClr>
              </a:clrTo>
            </a:clrChange>
          </a:blip>
          <a:srcRect l="12030"/>
          <a:stretch>
            <a:fillRect/>
          </a:stretch>
        </p:blipFill>
        <p:spPr bwMode="auto">
          <a:xfrm>
            <a:off x="8358188" y="3852770"/>
            <a:ext cx="481012" cy="377825"/>
          </a:xfrm>
          <a:prstGeom prst="rect">
            <a:avLst/>
          </a:prstGeom>
          <a:noFill/>
          <a:ln w="3175" algn="ctr">
            <a:noFill/>
            <a:miter lim="800000"/>
            <a:headEnd/>
            <a:tailEnd/>
          </a:ln>
        </p:spPr>
      </p:pic>
      <p:pic>
        <p:nvPicPr>
          <p:cNvPr id="24" name="Picture 52"/>
          <p:cNvPicPr>
            <a:picLocks noChangeAspect="1" noChangeArrowheads="1"/>
          </p:cNvPicPr>
          <p:nvPr/>
        </p:nvPicPr>
        <p:blipFill>
          <a:blip r:embed="rId24" cstate="print">
            <a:clrChange>
              <a:clrFrom>
                <a:srgbClr val="FFFFFF"/>
              </a:clrFrom>
              <a:clrTo>
                <a:srgbClr val="FFFFFF">
                  <a:alpha val="0"/>
                </a:srgbClr>
              </a:clrTo>
            </a:clrChange>
          </a:blip>
          <a:srcRect/>
          <a:stretch>
            <a:fillRect/>
          </a:stretch>
        </p:blipFill>
        <p:spPr bwMode="auto">
          <a:xfrm>
            <a:off x="4457700" y="4949730"/>
            <a:ext cx="687388" cy="576262"/>
          </a:xfrm>
          <a:prstGeom prst="rect">
            <a:avLst/>
          </a:prstGeom>
          <a:noFill/>
          <a:ln w="3175" algn="ctr">
            <a:noFill/>
            <a:miter lim="800000"/>
            <a:headEnd/>
            <a:tailEnd/>
          </a:ln>
        </p:spPr>
      </p:pic>
      <p:pic>
        <p:nvPicPr>
          <p:cNvPr id="25" name="Picture 53" descr="Activision Blizzard"/>
          <p:cNvPicPr>
            <a:picLocks noChangeAspect="1" noChangeArrowheads="1"/>
          </p:cNvPicPr>
          <p:nvPr/>
        </p:nvPicPr>
        <p:blipFill>
          <a:blip r:embed="rId25" cstate="print"/>
          <a:srcRect/>
          <a:stretch>
            <a:fillRect/>
          </a:stretch>
        </p:blipFill>
        <p:spPr bwMode="auto">
          <a:xfrm>
            <a:off x="1719263" y="3811492"/>
            <a:ext cx="1768475" cy="461963"/>
          </a:xfrm>
          <a:prstGeom prst="rect">
            <a:avLst/>
          </a:prstGeom>
          <a:noFill/>
          <a:ln w="9525">
            <a:noFill/>
            <a:miter lim="800000"/>
            <a:headEnd/>
            <a:tailEnd/>
          </a:ln>
        </p:spPr>
      </p:pic>
      <p:pic>
        <p:nvPicPr>
          <p:cNvPr id="26" name="Picture 54" descr="broadcom_067877"/>
          <p:cNvPicPr>
            <a:picLocks noChangeAspect="1" noChangeArrowheads="1"/>
          </p:cNvPicPr>
          <p:nvPr/>
        </p:nvPicPr>
        <p:blipFill>
          <a:blip r:embed="rId26" cstate="print">
            <a:clrChange>
              <a:clrFrom>
                <a:srgbClr val="FFFFFF"/>
              </a:clrFrom>
              <a:clrTo>
                <a:srgbClr val="FFFFFF">
                  <a:alpha val="0"/>
                </a:srgbClr>
              </a:clrTo>
            </a:clrChange>
          </a:blip>
          <a:srcRect t="20261" b="26208"/>
          <a:stretch>
            <a:fillRect/>
          </a:stretch>
        </p:blipFill>
        <p:spPr bwMode="auto">
          <a:xfrm>
            <a:off x="7091363" y="3851180"/>
            <a:ext cx="857250" cy="382587"/>
          </a:xfrm>
          <a:prstGeom prst="rect">
            <a:avLst/>
          </a:prstGeom>
          <a:noFill/>
          <a:ln w="9525">
            <a:noFill/>
            <a:miter lim="800000"/>
            <a:headEnd/>
            <a:tailEnd/>
          </a:ln>
        </p:spPr>
      </p:pic>
      <p:pic>
        <p:nvPicPr>
          <p:cNvPr id="27" name="Picture 55" descr="hi_mark"/>
          <p:cNvPicPr>
            <a:picLocks noChangeAspect="1" noChangeArrowheads="1"/>
          </p:cNvPicPr>
          <p:nvPr/>
        </p:nvPicPr>
        <p:blipFill>
          <a:blip r:embed="rId27" cstate="print">
            <a:clrChange>
              <a:clrFrom>
                <a:srgbClr val="FFFFFF"/>
              </a:clrFrom>
              <a:clrTo>
                <a:srgbClr val="FFFFFF">
                  <a:alpha val="0"/>
                </a:srgbClr>
              </a:clrTo>
            </a:clrChange>
          </a:blip>
          <a:srcRect/>
          <a:stretch>
            <a:fillRect/>
          </a:stretch>
        </p:blipFill>
        <p:spPr bwMode="auto">
          <a:xfrm>
            <a:off x="5694372" y="4473480"/>
            <a:ext cx="750887" cy="327025"/>
          </a:xfrm>
          <a:prstGeom prst="rect">
            <a:avLst/>
          </a:prstGeom>
          <a:noFill/>
          <a:ln w="9525">
            <a:noFill/>
            <a:miter lim="800000"/>
            <a:headEnd/>
            <a:tailEnd/>
          </a:ln>
        </p:spPr>
      </p:pic>
      <p:pic>
        <p:nvPicPr>
          <p:cNvPr id="28" name="Picture 56" descr="Takumi Corporation">
            <a:hlinkClick r:id="rId28"/>
          </p:cNvPr>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a:off x="5072063" y="5792695"/>
            <a:ext cx="1071562" cy="219075"/>
          </a:xfrm>
          <a:prstGeom prst="rect">
            <a:avLst/>
          </a:prstGeom>
          <a:noFill/>
          <a:ln w="9525">
            <a:noFill/>
            <a:miter lim="800000"/>
            <a:headEnd/>
            <a:tailEnd/>
          </a:ln>
        </p:spPr>
      </p:pic>
      <p:pic>
        <p:nvPicPr>
          <p:cNvPr id="29" name="Picture 57" descr="Intel Nov08"/>
          <p:cNvPicPr>
            <a:picLocks noChangeAspect="1" noChangeArrowheads="1"/>
          </p:cNvPicPr>
          <p:nvPr/>
        </p:nvPicPr>
        <p:blipFill>
          <a:blip r:embed="rId30" cstate="print"/>
          <a:srcRect/>
          <a:stretch>
            <a:fillRect/>
          </a:stretch>
        </p:blipFill>
        <p:spPr bwMode="auto">
          <a:xfrm>
            <a:off x="7883547" y="4378230"/>
            <a:ext cx="938213" cy="517525"/>
          </a:xfrm>
          <a:prstGeom prst="rect">
            <a:avLst/>
          </a:prstGeom>
          <a:noFill/>
          <a:ln w="9525">
            <a:noFill/>
            <a:miter lim="800000"/>
            <a:headEnd/>
            <a:tailEnd/>
          </a:ln>
        </p:spPr>
      </p:pic>
      <p:pic>
        <p:nvPicPr>
          <p:cNvPr id="30" name="Picture 105" descr="Ge"/>
          <p:cNvPicPr>
            <a:picLocks noChangeAspect="1" noChangeArrowheads="1"/>
          </p:cNvPicPr>
          <p:nvPr/>
        </p:nvPicPr>
        <p:blipFill>
          <a:blip r:embed="rId31" cstate="print"/>
          <a:srcRect t="-7143" r="72968" b="-7143"/>
          <a:stretch>
            <a:fillRect/>
          </a:stretch>
        </p:blipFill>
        <p:spPr bwMode="auto">
          <a:xfrm>
            <a:off x="4995863" y="4406805"/>
            <a:ext cx="488950" cy="461962"/>
          </a:xfrm>
          <a:prstGeom prst="rect">
            <a:avLst/>
          </a:prstGeom>
          <a:noFill/>
          <a:ln w="9525">
            <a:noFill/>
            <a:miter lim="800000"/>
            <a:headEnd/>
            <a:tailEnd/>
          </a:ln>
        </p:spPr>
      </p:pic>
      <p:pic>
        <p:nvPicPr>
          <p:cNvPr id="31" name="Picture 32" descr="lanl_logo"/>
          <p:cNvPicPr>
            <a:picLocks noChangeAspect="1" noChangeArrowheads="1"/>
          </p:cNvPicPr>
          <p:nvPr/>
        </p:nvPicPr>
        <p:blipFill>
          <a:blip r:embed="rId32" cstate="print">
            <a:clrChange>
              <a:clrFrom>
                <a:srgbClr val="FCFEFB"/>
              </a:clrFrom>
              <a:clrTo>
                <a:srgbClr val="FCFEFB">
                  <a:alpha val="0"/>
                </a:srgbClr>
              </a:clrTo>
            </a:clrChange>
          </a:blip>
          <a:srcRect l="827" t="14706" r="8392" b="14706"/>
          <a:stretch>
            <a:fillRect/>
          </a:stretch>
        </p:blipFill>
        <p:spPr bwMode="auto">
          <a:xfrm>
            <a:off x="1928813" y="5022755"/>
            <a:ext cx="1371600" cy="428625"/>
          </a:xfrm>
          <a:prstGeom prst="rect">
            <a:avLst/>
          </a:prstGeom>
          <a:noFill/>
          <a:ln w="9525">
            <a:noFill/>
            <a:miter lim="800000"/>
            <a:headEnd/>
            <a:tailEnd/>
          </a:ln>
        </p:spPr>
      </p:pic>
      <p:pic>
        <p:nvPicPr>
          <p:cNvPr id="32" name="Picture 5" descr="Khronos-1500-Transparent-Aug08"/>
          <p:cNvPicPr>
            <a:picLocks noChangeAspect="1" noChangeArrowheads="1"/>
          </p:cNvPicPr>
          <p:nvPr/>
        </p:nvPicPr>
        <p:blipFill>
          <a:blip r:embed="rId33" cstate="print"/>
          <a:srcRect/>
          <a:stretch>
            <a:fillRect/>
          </a:stretch>
        </p:blipFill>
        <p:spPr bwMode="auto">
          <a:xfrm>
            <a:off x="3347864" y="6315918"/>
            <a:ext cx="2020887" cy="425450"/>
          </a:xfrm>
          <a:prstGeom prst="rect">
            <a:avLst/>
          </a:prstGeom>
          <a:noFill/>
          <a:ln w="9525">
            <a:noFill/>
            <a:miter lim="800000"/>
            <a:headEnd/>
            <a:tailEnd/>
          </a:ln>
        </p:spPr>
      </p:pic>
      <p:sp>
        <p:nvSpPr>
          <p:cNvPr id="33" name="Content Placeholder 7"/>
          <p:cNvSpPr txBox="1">
            <a:spLocks/>
          </p:cNvSpPr>
          <p:nvPr/>
        </p:nvSpPr>
        <p:spPr>
          <a:xfrm>
            <a:off x="5471156" y="6624736"/>
            <a:ext cx="3672844" cy="33265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a:t>Third party names are the property of their owners.</a:t>
            </a:r>
          </a:p>
        </p:txBody>
      </p:sp>
    </p:spTree>
    <p:extLst>
      <p:ext uri="{BB962C8B-B14F-4D97-AF65-F5344CB8AC3E}">
        <p14:creationId xmlns:p14="http://schemas.microsoft.com/office/powerpoint/2010/main" val="169486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84"/>
            <a:ext cx="9144000" cy="1143000"/>
          </a:xfrm>
        </p:spPr>
        <p:txBody>
          <a:bodyPr>
            <a:normAutofit fontScale="90000"/>
          </a:bodyPr>
          <a:lstStyle/>
          <a:p>
            <a:r>
              <a:rPr lang="en-US" dirty="0"/>
              <a:t>OpenCL 2.1 Released November 2015</a:t>
            </a:r>
          </a:p>
        </p:txBody>
      </p:sp>
      <p:sp>
        <p:nvSpPr>
          <p:cNvPr id="3" name="Content Placeholder 2"/>
          <p:cNvSpPr>
            <a:spLocks noGrp="1"/>
          </p:cNvSpPr>
          <p:nvPr>
            <p:ph idx="1"/>
          </p:nvPr>
        </p:nvSpPr>
        <p:spPr>
          <a:xfrm>
            <a:off x="457200" y="1052737"/>
            <a:ext cx="8229600" cy="2664296"/>
          </a:xfrm>
        </p:spPr>
        <p:txBody>
          <a:bodyPr>
            <a:normAutofit fontScale="70000" lnSpcReduction="20000"/>
          </a:bodyPr>
          <a:lstStyle/>
          <a:p>
            <a:r>
              <a:rPr lang="en-GB" dirty="0"/>
              <a:t>First launched Jun’08</a:t>
            </a:r>
          </a:p>
          <a:p>
            <a:r>
              <a:rPr lang="en-GB" dirty="0"/>
              <a:t>6 months from “</a:t>
            </a:r>
            <a:r>
              <a:rPr lang="en-GB" dirty="0" err="1"/>
              <a:t>strawman</a:t>
            </a:r>
            <a:r>
              <a:rPr lang="en-GB" dirty="0"/>
              <a:t>” to OpenCL 1.0</a:t>
            </a:r>
          </a:p>
          <a:p>
            <a:r>
              <a:rPr lang="en-GB" dirty="0"/>
              <a:t>Rapid innovation to match pace of hardware innovation</a:t>
            </a:r>
          </a:p>
          <a:p>
            <a:pPr lvl="1"/>
            <a:r>
              <a:rPr lang="en-GB" dirty="0"/>
              <a:t>18 months from 1.0 to 1.1 and from 1.1 to 1.2</a:t>
            </a:r>
          </a:p>
          <a:p>
            <a:pPr lvl="1"/>
            <a:r>
              <a:rPr lang="en-GB" dirty="0"/>
              <a:t>Target: a new OpenCL every 18-24 months</a:t>
            </a:r>
          </a:p>
          <a:p>
            <a:pPr lvl="1"/>
            <a:r>
              <a:rPr lang="en-GB" dirty="0"/>
              <a:t>Committed to backwards compatibility to protect software investments</a:t>
            </a:r>
          </a:p>
        </p:txBody>
      </p:sp>
      <p:sp>
        <p:nvSpPr>
          <p:cNvPr id="6" name="Explosion 1 5"/>
          <p:cNvSpPr/>
          <p:nvPr/>
        </p:nvSpPr>
        <p:spPr bwMode="auto">
          <a:xfrm>
            <a:off x="6828624" y="2750180"/>
            <a:ext cx="2346292" cy="2372154"/>
          </a:xfrm>
          <a:prstGeom prst="irregularSeal1">
            <a:avLst/>
          </a:prstGeom>
          <a:solidFill>
            <a:srgbClr val="FFFF00"/>
          </a:solidFill>
          <a:ln w="3175" cap="flat" cmpd="sng" algn="ctr">
            <a:noFill/>
            <a:prstDash val="solid"/>
            <a:round/>
            <a:headEnd type="oval"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1600" i="0" u="none" strike="noStrike" cap="none" normalizeH="0" baseline="0" dirty="0">
              <a:ln>
                <a:noFill/>
              </a:ln>
              <a:solidFill>
                <a:schemeClr val="tx1"/>
              </a:solidFill>
              <a:effectLst/>
              <a:latin typeface="Trebuchet MS" panose="020B0603020202020204" pitchFamily="34" charset="0"/>
              <a:ea typeface="Tahoma" pitchFamily="34" charset="0"/>
              <a:cs typeface="Tahoma" pitchFamily="34" charset="0"/>
              <a:sym typeface="Myriad Set Text" charset="0"/>
            </a:endParaRPr>
          </a:p>
        </p:txBody>
      </p:sp>
      <p:sp>
        <p:nvSpPr>
          <p:cNvPr id="7" name="Line 4"/>
          <p:cNvSpPr>
            <a:spLocks noChangeShapeType="1"/>
          </p:cNvSpPr>
          <p:nvPr/>
        </p:nvSpPr>
        <p:spPr bwMode="auto">
          <a:xfrm>
            <a:off x="659677" y="5615019"/>
            <a:ext cx="8213964" cy="0"/>
          </a:xfrm>
          <a:prstGeom prst="line">
            <a:avLst/>
          </a:prstGeom>
          <a:noFill/>
          <a:ln w="28575">
            <a:solidFill>
              <a:schemeClr val="tx1"/>
            </a:solidFill>
            <a:round/>
            <a:headEnd/>
            <a:tailEnd type="triangle" w="med" len="med"/>
          </a:ln>
        </p:spPr>
        <p:txBody>
          <a:bodyPr wrap="square">
            <a:spAutoFit/>
          </a:bodyPr>
          <a:lstStyle/>
          <a:p>
            <a:pPr>
              <a:defRPr/>
            </a:pPr>
            <a:endParaRPr lang="en-US" b="1">
              <a:solidFill>
                <a:schemeClr val="tx1"/>
              </a:solidFill>
              <a:latin typeface="Trebuchet MS" pitchFamily="34" charset="0"/>
              <a:ea typeface="Tahoma" pitchFamily="34" charset="0"/>
              <a:cs typeface="Tahoma" pitchFamily="34" charset="0"/>
            </a:endParaRPr>
          </a:p>
        </p:txBody>
      </p:sp>
      <p:grpSp>
        <p:nvGrpSpPr>
          <p:cNvPr id="8" name="Group 7"/>
          <p:cNvGrpSpPr/>
          <p:nvPr/>
        </p:nvGrpSpPr>
        <p:grpSpPr>
          <a:xfrm>
            <a:off x="440568" y="5615019"/>
            <a:ext cx="1107096" cy="726690"/>
            <a:chOff x="2323407" y="5287980"/>
            <a:chExt cx="1328514" cy="654021"/>
          </a:xfrm>
        </p:grpSpPr>
        <p:sp>
          <p:nvSpPr>
            <p:cNvPr id="9" name="Text Box 9"/>
            <p:cNvSpPr txBox="1">
              <a:spLocks noChangeArrowheads="1"/>
            </p:cNvSpPr>
            <p:nvPr/>
          </p:nvSpPr>
          <p:spPr bwMode="auto">
            <a:xfrm>
              <a:off x="2323407" y="5557007"/>
              <a:ext cx="1328514" cy="384994"/>
            </a:xfrm>
            <a:prstGeom prst="rect">
              <a:avLst/>
            </a:prstGeom>
            <a:noFill/>
            <a:ln w="3175" algn="ctr">
              <a:noFill/>
              <a:miter lim="800000"/>
              <a:headEnd/>
              <a:tailEnd/>
            </a:ln>
          </p:spPr>
          <p:txBody>
            <a:bodyPr wrap="square" lIns="91398" tIns="45701" rIns="91398" bIns="45701">
              <a:spAutoFit/>
            </a:bodyPr>
            <a:lstStyle/>
            <a:p>
              <a:pPr algn="ctr">
                <a:lnSpc>
                  <a:spcPct val="90000"/>
                </a:lnSpc>
                <a:defRPr/>
              </a:pPr>
              <a:r>
                <a:rPr lang="en-US" sz="1200" b="1" dirty="0">
                  <a:solidFill>
                    <a:schemeClr val="tx1"/>
                  </a:solidFill>
                  <a:latin typeface="Trebuchet MS" pitchFamily="34" charset="0"/>
                  <a:ea typeface="Tahoma" pitchFamily="34" charset="0"/>
                  <a:cs typeface="Tahoma" pitchFamily="34" charset="0"/>
                </a:rPr>
                <a:t>OpenCL 1.0</a:t>
              </a:r>
              <a:br>
                <a:rPr lang="en-US" sz="1200" b="1" dirty="0">
                  <a:solidFill>
                    <a:schemeClr val="tx1"/>
                  </a:solidFill>
                  <a:latin typeface="Trebuchet MS" pitchFamily="34" charset="0"/>
                  <a:ea typeface="Tahoma" pitchFamily="34" charset="0"/>
                  <a:cs typeface="Tahoma" pitchFamily="34" charset="0"/>
                </a:rPr>
              </a:br>
              <a:r>
                <a:rPr lang="en-US" sz="1200" b="1" dirty="0">
                  <a:solidFill>
                    <a:schemeClr val="tx1"/>
                  </a:solidFill>
                  <a:latin typeface="Trebuchet MS" pitchFamily="34" charset="0"/>
                  <a:ea typeface="Tahoma" pitchFamily="34" charset="0"/>
                  <a:cs typeface="Tahoma" pitchFamily="34" charset="0"/>
                </a:rPr>
                <a:t>Specification</a:t>
              </a:r>
            </a:p>
          </p:txBody>
        </p:sp>
        <p:sp>
          <p:nvSpPr>
            <p:cNvPr id="10" name="Text Box 21"/>
            <p:cNvSpPr txBox="1">
              <a:spLocks noChangeArrowheads="1"/>
            </p:cNvSpPr>
            <p:nvPr/>
          </p:nvSpPr>
          <p:spPr bwMode="auto">
            <a:xfrm>
              <a:off x="2505419" y="5287980"/>
              <a:ext cx="1025037" cy="332365"/>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Dec08</a:t>
              </a:r>
            </a:p>
          </p:txBody>
        </p:sp>
      </p:grpSp>
      <p:grpSp>
        <p:nvGrpSpPr>
          <p:cNvPr id="11" name="Group 10"/>
          <p:cNvGrpSpPr/>
          <p:nvPr/>
        </p:nvGrpSpPr>
        <p:grpSpPr>
          <a:xfrm>
            <a:off x="1982893" y="5615019"/>
            <a:ext cx="1148946" cy="726690"/>
            <a:chOff x="4399737" y="5287980"/>
            <a:chExt cx="1378735" cy="654021"/>
          </a:xfrm>
        </p:grpSpPr>
        <p:sp>
          <p:nvSpPr>
            <p:cNvPr id="12" name="Text Box 22"/>
            <p:cNvSpPr txBox="1">
              <a:spLocks noChangeArrowheads="1"/>
            </p:cNvSpPr>
            <p:nvPr/>
          </p:nvSpPr>
          <p:spPr bwMode="auto">
            <a:xfrm>
              <a:off x="4574690" y="5287980"/>
              <a:ext cx="1020844" cy="332365"/>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Jun10</a:t>
              </a:r>
            </a:p>
          </p:txBody>
        </p:sp>
        <p:sp>
          <p:nvSpPr>
            <p:cNvPr id="13" name="Text Box 9"/>
            <p:cNvSpPr txBox="1">
              <a:spLocks noChangeArrowheads="1"/>
            </p:cNvSpPr>
            <p:nvPr/>
          </p:nvSpPr>
          <p:spPr bwMode="auto">
            <a:xfrm>
              <a:off x="4399737" y="5557007"/>
              <a:ext cx="1378735" cy="384994"/>
            </a:xfrm>
            <a:prstGeom prst="rect">
              <a:avLst/>
            </a:prstGeom>
            <a:noFill/>
            <a:ln w="3175" algn="ctr">
              <a:noFill/>
              <a:miter lim="800000"/>
              <a:headEnd/>
              <a:tailEnd/>
            </a:ln>
          </p:spPr>
          <p:txBody>
            <a:bodyPr wrap="square" lIns="91398" tIns="45701" rIns="91398" bIns="45701">
              <a:spAutoFit/>
            </a:bodyPr>
            <a:lstStyle/>
            <a:p>
              <a:pPr algn="ctr">
                <a:lnSpc>
                  <a:spcPct val="90000"/>
                </a:lnSpc>
                <a:defRPr/>
              </a:pPr>
              <a:r>
                <a:rPr lang="en-US" sz="1200" b="1" dirty="0">
                  <a:solidFill>
                    <a:schemeClr val="tx1"/>
                  </a:solidFill>
                  <a:latin typeface="Trebuchet MS" pitchFamily="34" charset="0"/>
                  <a:ea typeface="Tahoma" pitchFamily="34" charset="0"/>
                  <a:cs typeface="Tahoma" pitchFamily="34" charset="0"/>
                </a:rPr>
                <a:t>OpenCL 1.1</a:t>
              </a:r>
              <a:br>
                <a:rPr lang="en-US" sz="1200" b="1" dirty="0">
                  <a:solidFill>
                    <a:schemeClr val="tx1"/>
                  </a:solidFill>
                  <a:latin typeface="Trebuchet MS" pitchFamily="34" charset="0"/>
                  <a:ea typeface="Tahoma" pitchFamily="34" charset="0"/>
                  <a:cs typeface="Tahoma" pitchFamily="34" charset="0"/>
                </a:rPr>
              </a:br>
              <a:r>
                <a:rPr lang="en-US" sz="1200" b="1" dirty="0">
                  <a:solidFill>
                    <a:schemeClr val="tx1"/>
                  </a:solidFill>
                  <a:latin typeface="Trebuchet MS" pitchFamily="34" charset="0"/>
                  <a:ea typeface="Tahoma" pitchFamily="34" charset="0"/>
                  <a:cs typeface="Tahoma" pitchFamily="34" charset="0"/>
                </a:rPr>
                <a:t>Specification</a:t>
              </a:r>
            </a:p>
          </p:txBody>
        </p:sp>
      </p:grpSp>
      <p:grpSp>
        <p:nvGrpSpPr>
          <p:cNvPr id="14" name="Group 13"/>
          <p:cNvGrpSpPr/>
          <p:nvPr/>
        </p:nvGrpSpPr>
        <p:grpSpPr>
          <a:xfrm>
            <a:off x="3834380" y="5615019"/>
            <a:ext cx="1169667" cy="726690"/>
            <a:chOff x="6476999" y="5287980"/>
            <a:chExt cx="1403601" cy="654021"/>
          </a:xfrm>
        </p:grpSpPr>
        <p:sp>
          <p:nvSpPr>
            <p:cNvPr id="15" name="Text Box 22"/>
            <p:cNvSpPr txBox="1">
              <a:spLocks noChangeArrowheads="1"/>
            </p:cNvSpPr>
            <p:nvPr/>
          </p:nvSpPr>
          <p:spPr bwMode="auto">
            <a:xfrm>
              <a:off x="6673709" y="5287980"/>
              <a:ext cx="1033829" cy="332365"/>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Nov11</a:t>
              </a:r>
            </a:p>
          </p:txBody>
        </p:sp>
        <p:sp>
          <p:nvSpPr>
            <p:cNvPr id="16" name="Text Box 9"/>
            <p:cNvSpPr txBox="1">
              <a:spLocks noChangeArrowheads="1"/>
            </p:cNvSpPr>
            <p:nvPr/>
          </p:nvSpPr>
          <p:spPr bwMode="auto">
            <a:xfrm>
              <a:off x="6476999" y="5557007"/>
              <a:ext cx="1403601" cy="384994"/>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1.2 </a:t>
              </a:r>
              <a:br>
                <a:rPr lang="en-US" dirty="0">
                  <a:latin typeface="Trebuchet MS" pitchFamily="34" charset="0"/>
                </a:rPr>
              </a:br>
              <a:r>
                <a:rPr lang="en-US" dirty="0">
                  <a:latin typeface="Trebuchet MS" pitchFamily="34" charset="0"/>
                </a:rPr>
                <a:t>Specification</a:t>
              </a:r>
            </a:p>
          </p:txBody>
        </p:sp>
      </p:grpSp>
      <p:grpSp>
        <p:nvGrpSpPr>
          <p:cNvPr id="17" name="Group 16"/>
          <p:cNvGrpSpPr/>
          <p:nvPr/>
        </p:nvGrpSpPr>
        <p:grpSpPr>
          <a:xfrm>
            <a:off x="5651501" y="5615019"/>
            <a:ext cx="1152748" cy="726690"/>
            <a:chOff x="7072757" y="4970329"/>
            <a:chExt cx="1383297" cy="654021"/>
          </a:xfrm>
        </p:grpSpPr>
        <p:sp>
          <p:nvSpPr>
            <p:cNvPr id="18" name="Text Box 9"/>
            <p:cNvSpPr txBox="1">
              <a:spLocks noChangeArrowheads="1"/>
            </p:cNvSpPr>
            <p:nvPr/>
          </p:nvSpPr>
          <p:spPr bwMode="auto">
            <a:xfrm>
              <a:off x="7072757" y="5239356"/>
              <a:ext cx="1383297" cy="384994"/>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2.0 </a:t>
              </a:r>
              <a:br>
                <a:rPr lang="en-US" dirty="0">
                  <a:latin typeface="Trebuchet MS" pitchFamily="34" charset="0"/>
                </a:rPr>
              </a:br>
              <a:r>
                <a:rPr lang="en-US" dirty="0">
                  <a:latin typeface="Trebuchet MS" pitchFamily="34" charset="0"/>
                </a:rPr>
                <a:t>Specification</a:t>
              </a:r>
            </a:p>
          </p:txBody>
        </p:sp>
        <p:sp>
          <p:nvSpPr>
            <p:cNvPr id="19" name="Text Box 22"/>
            <p:cNvSpPr txBox="1">
              <a:spLocks noChangeArrowheads="1"/>
            </p:cNvSpPr>
            <p:nvPr/>
          </p:nvSpPr>
          <p:spPr bwMode="auto">
            <a:xfrm>
              <a:off x="7301357" y="4970329"/>
              <a:ext cx="1033828" cy="332365"/>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Nov13</a:t>
              </a:r>
            </a:p>
          </p:txBody>
        </p:sp>
      </p:grpSp>
      <p:sp>
        <p:nvSpPr>
          <p:cNvPr id="20" name="TextBox 19"/>
          <p:cNvSpPr txBox="1"/>
          <p:nvPr/>
        </p:nvSpPr>
        <p:spPr bwMode="auto">
          <a:xfrm>
            <a:off x="3275856" y="4360334"/>
            <a:ext cx="1942455" cy="923330"/>
          </a:xfrm>
          <a:prstGeom prst="rect">
            <a:avLst/>
          </a:prstGeom>
          <a:noFill/>
          <a:ln w="3175" algn="ctr">
            <a:noFill/>
            <a:miter lim="800000"/>
            <a:headEnd/>
            <a:tailEnd/>
          </a:ln>
          <a:effectLst/>
        </p:spPr>
        <p:txBody>
          <a:bodyPr wrap="square" rtlCol="0">
            <a:spAutoFit/>
          </a:bodyPr>
          <a:lstStyle/>
          <a:p>
            <a:pPr algn="ctr"/>
            <a:r>
              <a:rPr lang="en-US" sz="900" b="1" dirty="0">
                <a:solidFill>
                  <a:schemeClr val="tx2"/>
                </a:solidFill>
                <a:latin typeface="Trebuchet MS" pitchFamily="34" charset="0"/>
                <a:cs typeface="Tahoma" pitchFamily="34" charset="0"/>
              </a:rPr>
              <a:t>Device partitioning</a:t>
            </a:r>
          </a:p>
          <a:p>
            <a:pPr algn="ctr"/>
            <a:r>
              <a:rPr lang="en-US" sz="900" b="1" dirty="0">
                <a:solidFill>
                  <a:schemeClr val="tx2"/>
                </a:solidFill>
                <a:latin typeface="Trebuchet MS" pitchFamily="34" charset="0"/>
                <a:cs typeface="Tahoma" pitchFamily="34" charset="0"/>
              </a:rPr>
              <a:t>Separate compilation and linking</a:t>
            </a:r>
          </a:p>
          <a:p>
            <a:pPr algn="ctr"/>
            <a:r>
              <a:rPr lang="en-US" sz="900" b="1" dirty="0">
                <a:solidFill>
                  <a:schemeClr val="tx2"/>
                </a:solidFill>
                <a:latin typeface="Trebuchet MS" pitchFamily="34" charset="0"/>
                <a:cs typeface="Tahoma" pitchFamily="34" charset="0"/>
              </a:rPr>
              <a:t>Enhanced image support</a:t>
            </a:r>
          </a:p>
          <a:p>
            <a:pPr algn="ctr"/>
            <a:r>
              <a:rPr lang="en-US" sz="900" b="1" dirty="0">
                <a:solidFill>
                  <a:schemeClr val="tx2"/>
                </a:solidFill>
                <a:latin typeface="Trebuchet MS" pitchFamily="34" charset="0"/>
                <a:cs typeface="Tahoma" pitchFamily="34" charset="0"/>
              </a:rPr>
              <a:t>Built-in kernels / custom devices</a:t>
            </a:r>
          </a:p>
          <a:p>
            <a:pPr algn="ctr"/>
            <a:r>
              <a:rPr lang="en-US" sz="900" b="1" dirty="0">
                <a:solidFill>
                  <a:schemeClr val="tx2"/>
                </a:solidFill>
                <a:latin typeface="Trebuchet MS" pitchFamily="34" charset="0"/>
                <a:cs typeface="Tahoma" pitchFamily="34" charset="0"/>
              </a:rPr>
              <a:t>Enhanced DX and OpenGL Interop</a:t>
            </a:r>
          </a:p>
        </p:txBody>
      </p:sp>
      <p:sp>
        <p:nvSpPr>
          <p:cNvPr id="21" name="TextBox 20"/>
          <p:cNvSpPr txBox="1"/>
          <p:nvPr/>
        </p:nvSpPr>
        <p:spPr bwMode="auto">
          <a:xfrm>
            <a:off x="5292080" y="3954983"/>
            <a:ext cx="1517532" cy="1061829"/>
          </a:xfrm>
          <a:prstGeom prst="rect">
            <a:avLst/>
          </a:prstGeom>
          <a:noFill/>
          <a:ln w="3175" algn="ctr">
            <a:noFill/>
            <a:miter lim="800000"/>
            <a:headEnd/>
            <a:tailEnd/>
          </a:ln>
          <a:effectLst/>
        </p:spPr>
        <p:txBody>
          <a:bodyPr wrap="none" rtlCol="0">
            <a:spAutoFit/>
          </a:bodyPr>
          <a:lstStyle/>
          <a:p>
            <a:pPr algn="ctr"/>
            <a:r>
              <a:rPr lang="en-US" sz="900" b="1" dirty="0">
                <a:solidFill>
                  <a:schemeClr val="tx2"/>
                </a:solidFill>
                <a:latin typeface="Trebuchet MS" pitchFamily="34" charset="0"/>
                <a:cs typeface="Tahoma" pitchFamily="34" charset="0"/>
              </a:rPr>
              <a:t>Shared Virtual Memory</a:t>
            </a:r>
          </a:p>
          <a:p>
            <a:pPr algn="ctr"/>
            <a:r>
              <a:rPr lang="en-US" sz="900" b="1" dirty="0">
                <a:solidFill>
                  <a:schemeClr val="tx2"/>
                </a:solidFill>
                <a:latin typeface="Trebuchet MS" pitchFamily="34" charset="0"/>
                <a:cs typeface="Tahoma" pitchFamily="34" charset="0"/>
              </a:rPr>
              <a:t>On-device dispatch</a:t>
            </a:r>
          </a:p>
          <a:p>
            <a:pPr algn="ctr"/>
            <a:r>
              <a:rPr lang="en-US" sz="900" b="1" dirty="0">
                <a:solidFill>
                  <a:schemeClr val="tx2"/>
                </a:solidFill>
                <a:latin typeface="Trebuchet MS" pitchFamily="34" charset="0"/>
                <a:cs typeface="Tahoma" pitchFamily="34" charset="0"/>
              </a:rPr>
              <a:t>Generic Address Space</a:t>
            </a:r>
          </a:p>
          <a:p>
            <a:pPr algn="ctr"/>
            <a:r>
              <a:rPr lang="en-US" sz="900" b="1" dirty="0">
                <a:solidFill>
                  <a:schemeClr val="tx2"/>
                </a:solidFill>
                <a:latin typeface="Trebuchet MS" pitchFamily="34" charset="0"/>
                <a:cs typeface="Tahoma" pitchFamily="34" charset="0"/>
              </a:rPr>
              <a:t>Enhanced Image Support</a:t>
            </a:r>
          </a:p>
          <a:p>
            <a:pPr algn="ctr"/>
            <a:r>
              <a:rPr lang="en-US" sz="900" b="1" dirty="0">
                <a:solidFill>
                  <a:schemeClr val="tx2"/>
                </a:solidFill>
                <a:latin typeface="Trebuchet MS" pitchFamily="34" charset="0"/>
                <a:cs typeface="Tahoma" pitchFamily="34" charset="0"/>
              </a:rPr>
              <a:t>C11 Atomics</a:t>
            </a:r>
          </a:p>
          <a:p>
            <a:pPr algn="ctr"/>
            <a:r>
              <a:rPr lang="en-US" sz="900" b="1" dirty="0">
                <a:solidFill>
                  <a:schemeClr val="tx2"/>
                </a:solidFill>
                <a:latin typeface="Trebuchet MS" pitchFamily="34" charset="0"/>
                <a:cs typeface="Tahoma" pitchFamily="34" charset="0"/>
              </a:rPr>
              <a:t>Pipes</a:t>
            </a:r>
          </a:p>
          <a:p>
            <a:pPr algn="ctr"/>
            <a:r>
              <a:rPr lang="en-US" sz="900" b="1" dirty="0">
                <a:solidFill>
                  <a:schemeClr val="tx2"/>
                </a:solidFill>
                <a:latin typeface="Trebuchet MS" pitchFamily="34" charset="0"/>
                <a:cs typeface="Tahoma" pitchFamily="34" charset="0"/>
              </a:rPr>
              <a:t>Android ICD</a:t>
            </a:r>
          </a:p>
        </p:txBody>
      </p:sp>
      <p:sp>
        <p:nvSpPr>
          <p:cNvPr id="22" name="TextBox 21"/>
          <p:cNvSpPr txBox="1"/>
          <p:nvPr/>
        </p:nvSpPr>
        <p:spPr bwMode="auto">
          <a:xfrm>
            <a:off x="1187624" y="4415297"/>
            <a:ext cx="2200899" cy="1061829"/>
          </a:xfrm>
          <a:prstGeom prst="rect">
            <a:avLst/>
          </a:prstGeom>
          <a:noFill/>
          <a:ln w="3175" algn="ctr">
            <a:noFill/>
            <a:miter lim="800000"/>
            <a:headEnd/>
            <a:tailEnd/>
          </a:ln>
          <a:effectLst/>
        </p:spPr>
        <p:txBody>
          <a:bodyPr wrap="none" rtlCol="0">
            <a:spAutoFit/>
          </a:bodyPr>
          <a:lstStyle/>
          <a:p>
            <a:pPr algn="ctr"/>
            <a:r>
              <a:rPr lang="en-US" sz="900" b="1" dirty="0">
                <a:solidFill>
                  <a:schemeClr val="tx2"/>
                </a:solidFill>
                <a:latin typeface="Trebuchet MS" pitchFamily="34" charset="0"/>
                <a:cs typeface="Tahoma" pitchFamily="34" charset="0"/>
              </a:rPr>
              <a:t>3-component vectors</a:t>
            </a:r>
          </a:p>
          <a:p>
            <a:pPr algn="ctr"/>
            <a:r>
              <a:rPr lang="en-US" sz="900" b="1" dirty="0">
                <a:solidFill>
                  <a:schemeClr val="tx2"/>
                </a:solidFill>
                <a:latin typeface="Trebuchet MS" pitchFamily="34" charset="0"/>
                <a:cs typeface="Tahoma" pitchFamily="34" charset="0"/>
              </a:rPr>
              <a:t>Additional image formats</a:t>
            </a:r>
          </a:p>
          <a:p>
            <a:pPr algn="ctr"/>
            <a:r>
              <a:rPr lang="en-US" sz="900" b="1" dirty="0">
                <a:solidFill>
                  <a:schemeClr val="tx2"/>
                </a:solidFill>
                <a:latin typeface="Trebuchet MS" pitchFamily="34" charset="0"/>
                <a:cs typeface="Tahoma" pitchFamily="34" charset="0"/>
              </a:rPr>
              <a:t>Multiple hosts and devices</a:t>
            </a:r>
          </a:p>
          <a:p>
            <a:pPr algn="ctr"/>
            <a:r>
              <a:rPr lang="en-US" sz="900" b="1" dirty="0">
                <a:solidFill>
                  <a:schemeClr val="tx2"/>
                </a:solidFill>
                <a:latin typeface="Trebuchet MS" pitchFamily="34" charset="0"/>
                <a:cs typeface="Tahoma" pitchFamily="34" charset="0"/>
              </a:rPr>
              <a:t>Buffer region operations</a:t>
            </a:r>
          </a:p>
          <a:p>
            <a:pPr algn="ctr"/>
            <a:r>
              <a:rPr lang="en-US" sz="900" b="1" dirty="0">
                <a:solidFill>
                  <a:schemeClr val="tx2"/>
                </a:solidFill>
                <a:latin typeface="Trebuchet MS" pitchFamily="34" charset="0"/>
                <a:cs typeface="Tahoma" pitchFamily="34" charset="0"/>
              </a:rPr>
              <a:t>Enhanced event-driven execution</a:t>
            </a:r>
          </a:p>
          <a:p>
            <a:pPr algn="ctr"/>
            <a:r>
              <a:rPr lang="en-US" sz="900" b="1" dirty="0">
                <a:solidFill>
                  <a:schemeClr val="tx2"/>
                </a:solidFill>
                <a:latin typeface="Trebuchet MS" pitchFamily="34" charset="0"/>
                <a:cs typeface="Tahoma" pitchFamily="34" charset="0"/>
              </a:rPr>
              <a:t>Additional OpenCL C built-ins</a:t>
            </a:r>
          </a:p>
          <a:p>
            <a:pPr algn="ctr"/>
            <a:r>
              <a:rPr lang="en-US" sz="900" b="1" dirty="0">
                <a:solidFill>
                  <a:schemeClr val="tx2"/>
                </a:solidFill>
                <a:latin typeface="Trebuchet MS" pitchFamily="34" charset="0"/>
                <a:cs typeface="Tahoma" pitchFamily="34" charset="0"/>
              </a:rPr>
              <a:t>Improved OpenGL data/event interop</a:t>
            </a:r>
          </a:p>
        </p:txBody>
      </p:sp>
      <p:sp>
        <p:nvSpPr>
          <p:cNvPr id="23" name="TextBox 22"/>
          <p:cNvSpPr txBox="1"/>
          <p:nvPr/>
        </p:nvSpPr>
        <p:spPr bwMode="auto">
          <a:xfrm>
            <a:off x="1342341" y="5699566"/>
            <a:ext cx="751209" cy="230832"/>
          </a:xfrm>
          <a:prstGeom prst="rect">
            <a:avLst/>
          </a:prstGeom>
          <a:noFill/>
          <a:ln w="3175" algn="ctr">
            <a:noFill/>
            <a:miter lim="800000"/>
            <a:headEnd/>
            <a:tailEnd/>
          </a:ln>
          <a:effectLst/>
        </p:spPr>
        <p:txBody>
          <a:bodyPr wrap="none" rtlCol="0">
            <a:spAutoFit/>
          </a:bodyPr>
          <a:lstStyle/>
          <a:p>
            <a:pPr algn="ctr"/>
            <a:r>
              <a:rPr lang="en-US" sz="900" b="1" dirty="0">
                <a:solidFill>
                  <a:schemeClr val="tx2"/>
                </a:solidFill>
                <a:latin typeface="Trebuchet MS" pitchFamily="34" charset="0"/>
                <a:cs typeface="Tahoma" pitchFamily="34" charset="0"/>
              </a:rPr>
              <a:t>18 months</a:t>
            </a:r>
          </a:p>
        </p:txBody>
      </p:sp>
      <p:cxnSp>
        <p:nvCxnSpPr>
          <p:cNvPr id="24" name="Straight Arrow Connector 23"/>
          <p:cNvCxnSpPr/>
          <p:nvPr/>
        </p:nvCxnSpPr>
        <p:spPr bwMode="auto">
          <a:xfrm>
            <a:off x="1317408" y="5925706"/>
            <a:ext cx="714593" cy="0"/>
          </a:xfrm>
          <a:prstGeom prst="straightConnector1">
            <a:avLst/>
          </a:prstGeom>
          <a:solidFill>
            <a:srgbClr val="E66714"/>
          </a:solidFill>
          <a:ln w="0" cap="flat" cmpd="sng" algn="ctr">
            <a:solidFill>
              <a:schemeClr val="tx1"/>
            </a:solidFill>
            <a:prstDash val="solid"/>
            <a:round/>
            <a:headEnd type="triangle" w="med" len="med"/>
            <a:tailEnd type="triangle"/>
          </a:ln>
          <a:effectLst/>
        </p:spPr>
      </p:cxnSp>
      <p:sp>
        <p:nvSpPr>
          <p:cNvPr id="25" name="TextBox 24"/>
          <p:cNvSpPr txBox="1"/>
          <p:nvPr/>
        </p:nvSpPr>
        <p:spPr bwMode="auto">
          <a:xfrm>
            <a:off x="3009434" y="5699566"/>
            <a:ext cx="751209" cy="230832"/>
          </a:xfrm>
          <a:prstGeom prst="rect">
            <a:avLst/>
          </a:prstGeom>
          <a:noFill/>
          <a:ln w="3175" algn="ctr">
            <a:noFill/>
            <a:miter lim="800000"/>
            <a:headEnd/>
            <a:tailEnd/>
          </a:ln>
          <a:effectLst/>
        </p:spPr>
        <p:txBody>
          <a:bodyPr wrap="none" rtlCol="0">
            <a:spAutoFit/>
          </a:bodyPr>
          <a:lstStyle/>
          <a:p>
            <a:pPr algn="ctr"/>
            <a:r>
              <a:rPr lang="en-US" sz="900" b="1" dirty="0">
                <a:solidFill>
                  <a:schemeClr val="tx2"/>
                </a:solidFill>
                <a:latin typeface="Trebuchet MS" pitchFamily="34" charset="0"/>
                <a:cs typeface="Tahoma" pitchFamily="34" charset="0"/>
              </a:rPr>
              <a:t>18 months</a:t>
            </a:r>
          </a:p>
        </p:txBody>
      </p:sp>
      <p:cxnSp>
        <p:nvCxnSpPr>
          <p:cNvPr id="26" name="Straight Arrow Connector 25"/>
          <p:cNvCxnSpPr/>
          <p:nvPr/>
        </p:nvCxnSpPr>
        <p:spPr bwMode="auto">
          <a:xfrm>
            <a:off x="2984501" y="5933348"/>
            <a:ext cx="823214" cy="0"/>
          </a:xfrm>
          <a:prstGeom prst="straightConnector1">
            <a:avLst/>
          </a:prstGeom>
          <a:solidFill>
            <a:srgbClr val="E66714"/>
          </a:solidFill>
          <a:ln w="0" cap="flat" cmpd="sng" algn="ctr">
            <a:solidFill>
              <a:schemeClr val="tx1"/>
            </a:solidFill>
            <a:prstDash val="solid"/>
            <a:round/>
            <a:headEnd type="triangle" w="med" len="med"/>
            <a:tailEnd type="triangle"/>
          </a:ln>
          <a:effectLst/>
        </p:spPr>
      </p:cxnSp>
      <p:sp>
        <p:nvSpPr>
          <p:cNvPr id="27" name="TextBox 26"/>
          <p:cNvSpPr txBox="1"/>
          <p:nvPr/>
        </p:nvSpPr>
        <p:spPr bwMode="auto">
          <a:xfrm>
            <a:off x="4904069" y="5699566"/>
            <a:ext cx="751209" cy="230832"/>
          </a:xfrm>
          <a:prstGeom prst="rect">
            <a:avLst/>
          </a:prstGeom>
          <a:noFill/>
          <a:ln w="3175" algn="ctr">
            <a:noFill/>
            <a:miter lim="800000"/>
            <a:headEnd/>
            <a:tailEnd/>
          </a:ln>
          <a:effectLst/>
        </p:spPr>
        <p:txBody>
          <a:bodyPr wrap="none" rtlCol="0">
            <a:spAutoFit/>
          </a:bodyPr>
          <a:lstStyle/>
          <a:p>
            <a:pPr algn="ctr"/>
            <a:r>
              <a:rPr lang="en-US" sz="900" b="1" dirty="0">
                <a:solidFill>
                  <a:schemeClr val="tx2"/>
                </a:solidFill>
                <a:latin typeface="Trebuchet MS" pitchFamily="34" charset="0"/>
                <a:cs typeface="Tahoma" pitchFamily="34" charset="0"/>
              </a:rPr>
              <a:t>24 months</a:t>
            </a:r>
          </a:p>
        </p:txBody>
      </p:sp>
      <p:cxnSp>
        <p:nvCxnSpPr>
          <p:cNvPr id="28" name="Straight Arrow Connector 27"/>
          <p:cNvCxnSpPr/>
          <p:nvPr/>
        </p:nvCxnSpPr>
        <p:spPr bwMode="auto">
          <a:xfrm>
            <a:off x="4715297" y="5928259"/>
            <a:ext cx="1124277" cy="0"/>
          </a:xfrm>
          <a:prstGeom prst="straightConnector1">
            <a:avLst/>
          </a:prstGeom>
          <a:solidFill>
            <a:srgbClr val="E66714"/>
          </a:solidFill>
          <a:ln w="0" cap="flat" cmpd="sng" algn="ctr">
            <a:solidFill>
              <a:schemeClr val="tx1"/>
            </a:solidFill>
            <a:prstDash val="solid"/>
            <a:round/>
            <a:headEnd type="triangle" w="med" len="med"/>
            <a:tailEnd type="triangle"/>
          </a:ln>
          <a:effectLst/>
        </p:spPr>
      </p:cxnSp>
      <p:grpSp>
        <p:nvGrpSpPr>
          <p:cNvPr id="29" name="Group 28"/>
          <p:cNvGrpSpPr/>
          <p:nvPr/>
        </p:nvGrpSpPr>
        <p:grpSpPr>
          <a:xfrm>
            <a:off x="7445576" y="5615019"/>
            <a:ext cx="1158872" cy="726690"/>
            <a:chOff x="7072757" y="4970329"/>
            <a:chExt cx="1390646" cy="654021"/>
          </a:xfrm>
        </p:grpSpPr>
        <p:sp>
          <p:nvSpPr>
            <p:cNvPr id="30" name="Text Box 9"/>
            <p:cNvSpPr txBox="1">
              <a:spLocks noChangeArrowheads="1"/>
            </p:cNvSpPr>
            <p:nvPr/>
          </p:nvSpPr>
          <p:spPr bwMode="auto">
            <a:xfrm>
              <a:off x="7072757" y="5239356"/>
              <a:ext cx="1390646" cy="384994"/>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2.1 </a:t>
              </a:r>
              <a:br>
                <a:rPr lang="en-US" dirty="0">
                  <a:latin typeface="Trebuchet MS" pitchFamily="34" charset="0"/>
                </a:rPr>
              </a:br>
              <a:r>
                <a:rPr lang="en-US" dirty="0">
                  <a:latin typeface="Trebuchet MS" pitchFamily="34" charset="0"/>
                </a:rPr>
                <a:t>Specification</a:t>
              </a:r>
              <a:endParaRPr lang="en-US" sz="1050" dirty="0">
                <a:latin typeface="Trebuchet MS" pitchFamily="34" charset="0"/>
              </a:endParaRPr>
            </a:p>
          </p:txBody>
        </p:sp>
        <p:sp>
          <p:nvSpPr>
            <p:cNvPr id="31" name="Text Box 22"/>
            <p:cNvSpPr txBox="1">
              <a:spLocks noChangeArrowheads="1"/>
            </p:cNvSpPr>
            <p:nvPr/>
          </p:nvSpPr>
          <p:spPr bwMode="auto">
            <a:xfrm>
              <a:off x="7301357" y="4970329"/>
              <a:ext cx="1033828" cy="332365"/>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Nov15</a:t>
              </a:r>
            </a:p>
          </p:txBody>
        </p:sp>
      </p:grpSp>
      <p:sp>
        <p:nvSpPr>
          <p:cNvPr id="32" name="TextBox 31"/>
          <p:cNvSpPr txBox="1"/>
          <p:nvPr/>
        </p:nvSpPr>
        <p:spPr bwMode="auto">
          <a:xfrm>
            <a:off x="6773119" y="5699566"/>
            <a:ext cx="751209" cy="230832"/>
          </a:xfrm>
          <a:prstGeom prst="rect">
            <a:avLst/>
          </a:prstGeom>
          <a:noFill/>
          <a:ln w="3175" algn="ctr">
            <a:noFill/>
            <a:miter lim="800000"/>
            <a:headEnd/>
            <a:tailEnd/>
          </a:ln>
          <a:effectLst/>
        </p:spPr>
        <p:txBody>
          <a:bodyPr wrap="none" rtlCol="0">
            <a:spAutoFit/>
          </a:bodyPr>
          <a:lstStyle/>
          <a:p>
            <a:pPr algn="ctr"/>
            <a:r>
              <a:rPr lang="en-US" sz="900" b="1" dirty="0">
                <a:solidFill>
                  <a:schemeClr val="tx2"/>
                </a:solidFill>
                <a:latin typeface="Trebuchet MS" pitchFamily="34" charset="0"/>
                <a:cs typeface="Tahoma" pitchFamily="34" charset="0"/>
              </a:rPr>
              <a:t>24 months</a:t>
            </a:r>
          </a:p>
        </p:txBody>
      </p:sp>
      <p:cxnSp>
        <p:nvCxnSpPr>
          <p:cNvPr id="33" name="Straight Arrow Connector 32"/>
          <p:cNvCxnSpPr/>
          <p:nvPr/>
        </p:nvCxnSpPr>
        <p:spPr bwMode="auto">
          <a:xfrm>
            <a:off x="6674168" y="5913938"/>
            <a:ext cx="850160" cy="0"/>
          </a:xfrm>
          <a:prstGeom prst="straightConnector1">
            <a:avLst/>
          </a:prstGeom>
          <a:solidFill>
            <a:srgbClr val="E66714"/>
          </a:solidFill>
          <a:ln w="0" cap="flat" cmpd="sng" algn="ctr">
            <a:solidFill>
              <a:schemeClr val="tx1"/>
            </a:solidFill>
            <a:prstDash val="solid"/>
            <a:round/>
            <a:headEnd type="triangle" w="med" len="med"/>
            <a:tailEnd type="triangle"/>
          </a:ln>
          <a:effectLst/>
        </p:spPr>
      </p:cxnSp>
      <p:sp>
        <p:nvSpPr>
          <p:cNvPr id="34" name="TextBox 33"/>
          <p:cNvSpPr txBox="1"/>
          <p:nvPr/>
        </p:nvSpPr>
        <p:spPr bwMode="auto">
          <a:xfrm>
            <a:off x="6676479" y="3293032"/>
            <a:ext cx="2607354" cy="1077218"/>
          </a:xfrm>
          <a:prstGeom prst="rect">
            <a:avLst/>
          </a:prstGeom>
          <a:noFill/>
          <a:ln w="3175" algn="ctr">
            <a:noFill/>
            <a:miter lim="800000"/>
            <a:headEnd/>
            <a:tailEnd/>
          </a:ln>
          <a:effectLst/>
        </p:spPr>
        <p:txBody>
          <a:bodyPr wrap="none" rtlCol="0">
            <a:spAutoFit/>
          </a:bodyPr>
          <a:lstStyle/>
          <a:p>
            <a:pPr algn="ctr"/>
            <a:r>
              <a:rPr lang="en-US" sz="1600" b="1" dirty="0">
                <a:solidFill>
                  <a:schemeClr val="tx2"/>
                </a:solidFill>
                <a:latin typeface="Trebuchet MS" pitchFamily="34" charset="0"/>
                <a:cs typeface="Tahoma" pitchFamily="34" charset="0"/>
              </a:rPr>
              <a:t>SPIR-V in Core</a:t>
            </a:r>
          </a:p>
          <a:p>
            <a:pPr algn="ctr"/>
            <a:r>
              <a:rPr lang="en-US" sz="1200" b="1" dirty="0">
                <a:solidFill>
                  <a:schemeClr val="tx2"/>
                </a:solidFill>
                <a:latin typeface="Trebuchet MS" pitchFamily="34" charset="0"/>
                <a:cs typeface="Tahoma" pitchFamily="34" charset="0"/>
              </a:rPr>
              <a:t>Subgroups into core</a:t>
            </a:r>
          </a:p>
          <a:p>
            <a:pPr algn="ctr"/>
            <a:r>
              <a:rPr lang="en-US" sz="1200" b="1" dirty="0">
                <a:solidFill>
                  <a:schemeClr val="tx2"/>
                </a:solidFill>
                <a:latin typeface="Trebuchet MS" pitchFamily="34" charset="0"/>
                <a:cs typeface="Tahoma" pitchFamily="34" charset="0"/>
              </a:rPr>
              <a:t>Subgroup query operations</a:t>
            </a:r>
          </a:p>
          <a:p>
            <a:pPr algn="ctr"/>
            <a:r>
              <a:rPr lang="en-US" sz="1200" b="1" dirty="0">
                <a:solidFill>
                  <a:schemeClr val="tx2"/>
                </a:solidFill>
                <a:latin typeface="Trebuchet MS" pitchFamily="34" charset="0"/>
                <a:cs typeface="Tahoma" pitchFamily="34" charset="0"/>
              </a:rPr>
              <a:t>clCloneKernel</a:t>
            </a:r>
          </a:p>
          <a:p>
            <a:pPr algn="ctr"/>
            <a:r>
              <a:rPr lang="en-US" sz="1200" b="1" dirty="0">
                <a:solidFill>
                  <a:schemeClr val="tx2"/>
                </a:solidFill>
                <a:latin typeface="Trebuchet MS" pitchFamily="34" charset="0"/>
                <a:cs typeface="Tahoma" pitchFamily="34" charset="0"/>
              </a:rPr>
              <a:t>Low-latency device timer queries </a:t>
            </a:r>
          </a:p>
        </p:txBody>
      </p:sp>
    </p:spTree>
    <p:extLst>
      <p:ext uri="{BB962C8B-B14F-4D97-AF65-F5344CB8AC3E}">
        <p14:creationId xmlns:p14="http://schemas.microsoft.com/office/powerpoint/2010/main" val="2650427548"/>
      </p:ext>
    </p:extLst>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James Price</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MEng in Computer Science.</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Autumn 2012 internship with Apple in the USA writing OpenCL.</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Jan 2013 to investigate parallel programming environments for heterogeneous systems. Sponsored by Imagination Technologies.</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SPIR-V standards.</a:t>
            </a:r>
            <a:endParaRPr lang="en-US" sz="2700" dirty="0">
              <a:latin typeface="Calibri" charset="0"/>
              <a:ea typeface="ＭＳ Ｐゴシック" charset="0"/>
              <a:cs typeface="ＭＳ Ｐゴシック" charset="0"/>
            </a:endParaRPr>
          </a:p>
        </p:txBody>
      </p:sp>
      <p:pic>
        <p:nvPicPr>
          <p:cNvPr id="8" name="Picture 7"/>
          <p:cNvPicPr>
            <a:picLocks noChangeAspect="1"/>
          </p:cNvPicPr>
          <p:nvPr/>
        </p:nvPicPr>
        <p:blipFill>
          <a:blip r:embed="rId2"/>
          <a:stretch>
            <a:fillRect/>
          </a:stretch>
        </p:blipFill>
        <p:spPr>
          <a:xfrm>
            <a:off x="7832204" y="0"/>
            <a:ext cx="1311796" cy="1749062"/>
          </a:xfrm>
          <a:prstGeom prst="rect">
            <a:avLst/>
          </a:prstGeom>
        </p:spPr>
      </p:pic>
      <p:pic>
        <p:nvPicPr>
          <p:cNvPr id="9" name="Picture 8"/>
          <p:cNvPicPr>
            <a:picLocks noChangeAspect="1"/>
          </p:cNvPicPr>
          <p:nvPr/>
        </p:nvPicPr>
        <p:blipFill>
          <a:blip r:embed="rId3"/>
          <a:stretch>
            <a:fillRect/>
          </a:stretch>
        </p:blipFill>
        <p:spPr>
          <a:xfrm>
            <a:off x="438167" y="4135968"/>
            <a:ext cx="1124956" cy="1644166"/>
          </a:xfrm>
          <a:prstGeom prst="rect">
            <a:avLst/>
          </a:prstGeom>
        </p:spPr>
      </p:pic>
      <p:pic>
        <p:nvPicPr>
          <p:cNvPr id="2" name="Picture 1"/>
          <p:cNvPicPr>
            <a:picLocks noChangeAspect="1"/>
          </p:cNvPicPr>
          <p:nvPr/>
        </p:nvPicPr>
        <p:blipFill>
          <a:blip r:embed="rId4"/>
          <a:stretch>
            <a:fillRect/>
          </a:stretch>
        </p:blipFill>
        <p:spPr>
          <a:xfrm>
            <a:off x="654525" y="2920146"/>
            <a:ext cx="833164" cy="833164"/>
          </a:xfrm>
          <a:prstGeom prst="rect">
            <a:avLst/>
          </a:prstGeom>
        </p:spPr>
      </p:pic>
      <p:pic>
        <p:nvPicPr>
          <p:cNvPr id="4" name="Picture 3"/>
          <p:cNvPicPr>
            <a:picLocks noChangeAspect="1"/>
          </p:cNvPicPr>
          <p:nvPr/>
        </p:nvPicPr>
        <p:blipFill>
          <a:blip r:embed="rId5"/>
          <a:stretch>
            <a:fillRect/>
          </a:stretch>
        </p:blipFill>
        <p:spPr>
          <a:xfrm>
            <a:off x="705680" y="1954000"/>
            <a:ext cx="650572" cy="662732"/>
          </a:xfrm>
          <a:prstGeom prst="rect">
            <a:avLst/>
          </a:prstGeom>
        </p:spPr>
      </p:pic>
    </p:spTree>
    <p:extLst>
      <p:ext uri="{BB962C8B-B14F-4D97-AF65-F5344CB8AC3E}">
        <p14:creationId xmlns:p14="http://schemas.microsoft.com/office/powerpoint/2010/main" val="3620319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8640"/>
            <a:ext cx="9144000" cy="864096"/>
          </a:xfrm>
        </p:spPr>
        <p:txBody>
          <a:bodyPr>
            <a:normAutofit fontScale="90000"/>
          </a:bodyPr>
          <a:lstStyle/>
          <a:p>
            <a:r>
              <a:rPr lang="en-GB" dirty="0"/>
              <a:t>OpenCL: From cell phone to supercomputer</a:t>
            </a:r>
          </a:p>
        </p:txBody>
      </p:sp>
      <p:sp>
        <p:nvSpPr>
          <p:cNvPr id="5" name="Content Placeholder 4"/>
          <p:cNvSpPr>
            <a:spLocks noGrp="1"/>
          </p:cNvSpPr>
          <p:nvPr>
            <p:ph sz="half" idx="1"/>
          </p:nvPr>
        </p:nvSpPr>
        <p:spPr>
          <a:xfrm>
            <a:off x="107504" y="1412776"/>
            <a:ext cx="5040560" cy="5328592"/>
          </a:xfrm>
        </p:spPr>
        <p:txBody>
          <a:bodyPr>
            <a:normAutofit fontScale="92500" lnSpcReduction="10000"/>
          </a:bodyPr>
          <a:lstStyle/>
          <a:p>
            <a:r>
              <a:rPr lang="en-GB" dirty="0"/>
              <a:t>OpenCL Embedded profile for mobile and embedded silicon</a:t>
            </a:r>
          </a:p>
          <a:p>
            <a:pPr lvl="1"/>
            <a:r>
              <a:rPr lang="en-GB" dirty="0"/>
              <a:t>Relaxes some data type and precision requirements</a:t>
            </a:r>
          </a:p>
          <a:p>
            <a:pPr lvl="1"/>
            <a:r>
              <a:rPr lang="en-GB" dirty="0"/>
              <a:t>Avoids the need for a separate “ES” specification</a:t>
            </a:r>
          </a:p>
          <a:p>
            <a:r>
              <a:rPr lang="en-GB" dirty="0"/>
              <a:t>Khronos APIs provide computing support for imaging &amp; graphics</a:t>
            </a:r>
          </a:p>
          <a:p>
            <a:pPr lvl="1"/>
            <a:r>
              <a:rPr lang="en-GB" dirty="0"/>
              <a:t>Enabling advanced applications in, e.g., Augmented Reality</a:t>
            </a:r>
          </a:p>
          <a:p>
            <a:r>
              <a:rPr lang="en-GB" dirty="0"/>
              <a:t>OpenCL will enable parallel computing in new markets</a:t>
            </a:r>
          </a:p>
          <a:p>
            <a:pPr lvl="1"/>
            <a:r>
              <a:rPr lang="en-GB" dirty="0"/>
              <a:t>Mobile phones, cars, avionics</a:t>
            </a:r>
          </a:p>
          <a:p>
            <a:endParaRPr lang="en-GB" dirty="0"/>
          </a:p>
        </p:txBody>
      </p:sp>
      <p:sp>
        <p:nvSpPr>
          <p:cNvPr id="9" name="Content Placeholder 4"/>
          <p:cNvSpPr txBox="1">
            <a:spLocks/>
          </p:cNvSpPr>
          <p:nvPr/>
        </p:nvSpPr>
        <p:spPr>
          <a:xfrm>
            <a:off x="5292080" y="4805536"/>
            <a:ext cx="3600400" cy="18638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GB" sz="2000" dirty="0"/>
              <a:t>A camera phone with GPS processes images to overlay generated images on surrounding scenery</a:t>
            </a:r>
          </a:p>
        </p:txBody>
      </p:sp>
      <p:pic>
        <p:nvPicPr>
          <p:cNvPr id="2" name="Picture 1">
            <a:extLst>
              <a:ext uri="{FF2B5EF4-FFF2-40B4-BE49-F238E27FC236}">
                <a16:creationId xmlns:a16="http://schemas.microsoft.com/office/drawing/2014/main" id="{13BB0E59-4CE3-FC4F-9DA2-504A736DB7C0}"/>
              </a:ext>
            </a:extLst>
          </p:cNvPr>
          <p:cNvPicPr>
            <a:picLocks noChangeAspect="1"/>
          </p:cNvPicPr>
          <p:nvPr/>
        </p:nvPicPr>
        <p:blipFill>
          <a:blip r:embed="rId2"/>
          <a:stretch>
            <a:fillRect/>
          </a:stretch>
        </p:blipFill>
        <p:spPr>
          <a:xfrm>
            <a:off x="5508104" y="1556792"/>
            <a:ext cx="3048000" cy="3048000"/>
          </a:xfrm>
          <a:prstGeom prst="rect">
            <a:avLst/>
          </a:prstGeom>
        </p:spPr>
      </p:pic>
    </p:spTree>
    <p:extLst>
      <p:ext uri="{BB962C8B-B14F-4D97-AF65-F5344CB8AC3E}">
        <p14:creationId xmlns:p14="http://schemas.microsoft.com/office/powerpoint/2010/main" val="1980102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885557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Autofit/>
          </a:bodyPr>
          <a:lstStyle/>
          <a:p>
            <a:r>
              <a:rPr lang="en-GB" sz="3600" dirty="0"/>
              <a:t>OpenCL Platform Example</a:t>
            </a:r>
            <a:br>
              <a:rPr lang="en-GB" sz="3600" dirty="0"/>
            </a:br>
            <a:r>
              <a:rPr lang="en-GB" sz="3600" dirty="0"/>
              <a:t>(One node, two CPU sockets, two GPUs)</a:t>
            </a:r>
          </a:p>
        </p:txBody>
      </p:sp>
      <p:sp>
        <p:nvSpPr>
          <p:cNvPr id="7" name="Text Placeholder 6"/>
          <p:cNvSpPr>
            <a:spLocks noGrp="1"/>
          </p:cNvSpPr>
          <p:nvPr>
            <p:ph type="body" idx="1"/>
          </p:nvPr>
        </p:nvSpPr>
        <p:spPr>
          <a:xfrm>
            <a:off x="457200" y="1628800"/>
            <a:ext cx="4040188" cy="639762"/>
          </a:xfrm>
        </p:spPr>
        <p:txBody>
          <a:bodyPr>
            <a:normAutofit/>
          </a:bodyPr>
          <a:lstStyle/>
          <a:p>
            <a:r>
              <a:rPr lang="en-GB" sz="2800" dirty="0">
                <a:solidFill>
                  <a:schemeClr val="accent2"/>
                </a:solidFill>
              </a:rPr>
              <a:t>CPUs:</a:t>
            </a:r>
          </a:p>
        </p:txBody>
      </p:sp>
      <p:sp>
        <p:nvSpPr>
          <p:cNvPr id="8" name="Content Placeholder 7"/>
          <p:cNvSpPr>
            <a:spLocks noGrp="1"/>
          </p:cNvSpPr>
          <p:nvPr>
            <p:ph sz="half" idx="2"/>
          </p:nvPr>
        </p:nvSpPr>
        <p:spPr>
          <a:xfrm>
            <a:off x="107504" y="2268562"/>
            <a:ext cx="4389884" cy="3951288"/>
          </a:xfrm>
        </p:spPr>
        <p:txBody>
          <a:bodyPr>
            <a:normAutofit/>
          </a:bodyPr>
          <a:lstStyle/>
          <a:p>
            <a:r>
              <a:rPr lang="en-GB" dirty="0"/>
              <a:t>Treated as one OpenCL device</a:t>
            </a:r>
          </a:p>
          <a:p>
            <a:pPr lvl="1"/>
            <a:r>
              <a:rPr lang="en-GB" dirty="0"/>
              <a:t>One CU per core</a:t>
            </a:r>
          </a:p>
          <a:p>
            <a:pPr lvl="1"/>
            <a:r>
              <a:rPr lang="en-GB" dirty="0"/>
              <a:t>1 PE per CU, or if PEs mapped to SIMD lanes, </a:t>
            </a:r>
            <a:r>
              <a:rPr lang="en-GB" i="1" dirty="0"/>
              <a:t>n</a:t>
            </a:r>
            <a:r>
              <a:rPr lang="en-GB" dirty="0"/>
              <a:t> PEs per CU, where </a:t>
            </a:r>
            <a:r>
              <a:rPr lang="en-GB" i="1" dirty="0"/>
              <a:t>n</a:t>
            </a:r>
            <a:r>
              <a:rPr lang="en-GB" dirty="0"/>
              <a:t> matches the SIMD width</a:t>
            </a:r>
          </a:p>
          <a:p>
            <a:r>
              <a:rPr lang="en-GB" dirty="0"/>
              <a:t>Remember:</a:t>
            </a:r>
          </a:p>
          <a:p>
            <a:pPr lvl="1"/>
            <a:r>
              <a:rPr lang="en-GB" dirty="0"/>
              <a:t>the CPU will also have to be its own host!</a:t>
            </a:r>
          </a:p>
        </p:txBody>
      </p:sp>
      <p:sp>
        <p:nvSpPr>
          <p:cNvPr id="9" name="Text Placeholder 8"/>
          <p:cNvSpPr>
            <a:spLocks noGrp="1"/>
          </p:cNvSpPr>
          <p:nvPr>
            <p:ph type="body" sz="quarter" idx="3"/>
          </p:nvPr>
        </p:nvSpPr>
        <p:spPr>
          <a:xfrm>
            <a:off x="4645025" y="1628800"/>
            <a:ext cx="4041775" cy="639762"/>
          </a:xfrm>
        </p:spPr>
        <p:txBody>
          <a:bodyPr>
            <a:normAutofit/>
          </a:bodyPr>
          <a:lstStyle/>
          <a:p>
            <a:r>
              <a:rPr lang="en-GB" sz="2800" dirty="0">
                <a:solidFill>
                  <a:schemeClr val="accent2"/>
                </a:solidFill>
              </a:rPr>
              <a:t>GPUs:</a:t>
            </a:r>
          </a:p>
        </p:txBody>
      </p:sp>
      <p:sp>
        <p:nvSpPr>
          <p:cNvPr id="10" name="Content Placeholder 9"/>
          <p:cNvSpPr>
            <a:spLocks noGrp="1"/>
          </p:cNvSpPr>
          <p:nvPr>
            <p:ph sz="quarter" idx="4"/>
          </p:nvPr>
        </p:nvSpPr>
        <p:spPr>
          <a:xfrm>
            <a:off x="4645025" y="2268562"/>
            <a:ext cx="4391471" cy="3951288"/>
          </a:xfrm>
        </p:spPr>
        <p:txBody>
          <a:bodyPr>
            <a:normAutofit/>
          </a:bodyPr>
          <a:lstStyle/>
          <a:p>
            <a:r>
              <a:rPr lang="en-GB" sz="2200" dirty="0"/>
              <a:t>Each GPU is a separate OpenCL device</a:t>
            </a:r>
          </a:p>
          <a:p>
            <a:r>
              <a:rPr lang="en-GB" sz="2200" dirty="0"/>
              <a:t>Can use CPU and all GPU devices concurrently through OpenCL</a:t>
            </a:r>
          </a:p>
          <a:p>
            <a:endParaRPr lang="en-GB" sz="2000" dirty="0"/>
          </a:p>
        </p:txBody>
      </p:sp>
      <p:sp>
        <p:nvSpPr>
          <p:cNvPr id="11" name="TextBox 10"/>
          <p:cNvSpPr txBox="1"/>
          <p:nvPr/>
        </p:nvSpPr>
        <p:spPr>
          <a:xfrm>
            <a:off x="1303593" y="5949280"/>
            <a:ext cx="6652783" cy="461665"/>
          </a:xfrm>
          <a:prstGeom prst="rect">
            <a:avLst/>
          </a:prstGeom>
          <a:noFill/>
        </p:spPr>
        <p:txBody>
          <a:bodyPr wrap="none" rtlCol="0">
            <a:spAutoFit/>
          </a:bodyPr>
          <a:lstStyle/>
          <a:p>
            <a:r>
              <a:rPr lang="en-GB" sz="2400" b="1" u="sng" dirty="0">
                <a:solidFill>
                  <a:schemeClr val="accent1"/>
                </a:solidFill>
              </a:rPr>
              <a:t>CU</a:t>
            </a:r>
            <a:r>
              <a:rPr lang="en-GB" sz="2400" b="1" dirty="0">
                <a:solidFill>
                  <a:schemeClr val="accent1"/>
                </a:solidFill>
              </a:rPr>
              <a:t> = Compute Unit; </a:t>
            </a:r>
            <a:r>
              <a:rPr lang="en-GB" sz="2400" b="1" u="sng" dirty="0">
                <a:solidFill>
                  <a:schemeClr val="accent1"/>
                </a:solidFill>
              </a:rPr>
              <a:t>PE</a:t>
            </a:r>
            <a:r>
              <a:rPr lang="en-GB" sz="2400" b="1" dirty="0">
                <a:solidFill>
                  <a:schemeClr val="accent1"/>
                </a:solidFill>
              </a:rPr>
              <a:t> = Processing Element</a:t>
            </a:r>
          </a:p>
        </p:txBody>
      </p:sp>
    </p:spTree>
    <p:extLst>
      <p:ext uri="{BB962C8B-B14F-4D97-AF65-F5344CB8AC3E}">
        <p14:creationId xmlns:p14="http://schemas.microsoft.com/office/powerpoint/2010/main" val="3109981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Exercise: Platform Information</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Verify that you can run a simple OpenCL program.</a:t>
            </a:r>
          </a:p>
          <a:p>
            <a:pPr>
              <a:lnSpc>
                <a:spcPct val="110000"/>
              </a:lnSpc>
            </a:pPr>
            <a:r>
              <a:rPr lang="en-GB" dirty="0">
                <a:solidFill>
                  <a:schemeClr val="accent2"/>
                </a:solidFill>
              </a:rPr>
              <a:t>Procedure: </a:t>
            </a:r>
          </a:p>
          <a:p>
            <a:pPr lvl="1">
              <a:lnSpc>
                <a:spcPct val="110000"/>
              </a:lnSpc>
            </a:pPr>
            <a:r>
              <a:rPr lang="en-GB" dirty="0"/>
              <a:t>Take the provided </a:t>
            </a:r>
            <a:r>
              <a:rPr lang="en-GB" b="1" dirty="0" err="1">
                <a:solidFill>
                  <a:schemeClr val="accent6"/>
                </a:solidFill>
                <a:latin typeface="Courier New Bold"/>
              </a:rPr>
              <a:t>DeviceInfo</a:t>
            </a:r>
            <a:r>
              <a:rPr lang="en-GB" dirty="0"/>
              <a:t> program, inspect it in the editor of your choice, build the program and run it.</a:t>
            </a:r>
          </a:p>
          <a:p>
            <a:pPr>
              <a:lnSpc>
                <a:spcPct val="110000"/>
              </a:lnSpc>
            </a:pPr>
            <a:r>
              <a:rPr lang="en-GB" dirty="0">
                <a:solidFill>
                  <a:schemeClr val="accent2"/>
                </a:solidFill>
              </a:rPr>
              <a:t>Expected output:</a:t>
            </a:r>
          </a:p>
          <a:p>
            <a:pPr lvl="1">
              <a:lnSpc>
                <a:spcPct val="110000"/>
              </a:lnSpc>
            </a:pPr>
            <a:r>
              <a:rPr lang="en-GB" dirty="0"/>
              <a:t>Information about the installed OpenCL platforms and the devices visible to them.</a:t>
            </a:r>
          </a:p>
          <a:p>
            <a:pPr>
              <a:lnSpc>
                <a:spcPct val="110000"/>
              </a:lnSpc>
            </a:pPr>
            <a:r>
              <a:rPr lang="en-GB" dirty="0">
                <a:solidFill>
                  <a:schemeClr val="accent2"/>
                </a:solidFill>
              </a:rPr>
              <a:t>Extension:</a:t>
            </a:r>
          </a:p>
          <a:p>
            <a:pPr lvl="1">
              <a:lnSpc>
                <a:spcPct val="110000"/>
              </a:lnSpc>
            </a:pPr>
            <a:r>
              <a:rPr lang="en-GB" dirty="0"/>
              <a:t>Run the command </a:t>
            </a:r>
            <a:r>
              <a:rPr lang="en-GB" b="1" dirty="0" err="1">
                <a:solidFill>
                  <a:schemeClr val="accent6"/>
                </a:solidFill>
                <a:latin typeface="Courier New Bold"/>
              </a:rPr>
              <a:t>clinfo</a:t>
            </a:r>
            <a:r>
              <a:rPr lang="en-GB" dirty="0">
                <a:solidFill>
                  <a:schemeClr val="accent6"/>
                </a:solidFill>
              </a:rPr>
              <a:t> </a:t>
            </a:r>
            <a:r>
              <a:rPr lang="en-GB" dirty="0"/>
              <a:t>which comes as part of the AMD SDK but should run on all OpenCL platforms. This outputs all the information the OpenCL runtime can find out about devices and platforms.</a:t>
            </a:r>
          </a:p>
        </p:txBody>
      </p:sp>
    </p:spTree>
    <p:extLst>
      <p:ext uri="{BB962C8B-B14F-4D97-AF65-F5344CB8AC3E}">
        <p14:creationId xmlns:p14="http://schemas.microsoft.com/office/powerpoint/2010/main" val="1692199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Exercise 1: Platform Information</a:t>
            </a:r>
          </a:p>
        </p:txBody>
      </p:sp>
      <p:sp>
        <p:nvSpPr>
          <p:cNvPr id="3" name="Content Placeholder 2"/>
          <p:cNvSpPr>
            <a:spLocks noGrp="1"/>
          </p:cNvSpPr>
          <p:nvPr>
            <p:ph idx="1"/>
          </p:nvPr>
        </p:nvSpPr>
        <p:spPr>
          <a:xfrm>
            <a:off x="323528" y="1600200"/>
            <a:ext cx="8640960" cy="4525963"/>
          </a:xfrm>
        </p:spPr>
        <p:txBody>
          <a:bodyPr>
            <a:normAutofit/>
          </a:bodyPr>
          <a:lstStyle/>
          <a:p>
            <a:r>
              <a:rPr lang="en-GB" dirty="0"/>
              <a:t>Open the Visual Studio solution:</a:t>
            </a:r>
          </a:p>
          <a:p>
            <a:pPr marL="457200" lvl="1" indent="0">
              <a:buNone/>
            </a:pPr>
            <a:r>
              <a:rPr lang="en-GB" b="1" dirty="0">
                <a:solidFill>
                  <a:srgbClr val="3366FF"/>
                </a:solidFill>
                <a:latin typeface="Courier New"/>
                <a:cs typeface="Courier New"/>
              </a:rPr>
              <a:t>exercises\Intro-</a:t>
            </a:r>
            <a:r>
              <a:rPr lang="en-GB" b="1" dirty="0" err="1">
                <a:solidFill>
                  <a:srgbClr val="3366FF"/>
                </a:solidFill>
                <a:latin typeface="Courier New"/>
                <a:cs typeface="Courier New"/>
              </a:rPr>
              <a:t>Exercises.sln</a:t>
            </a:r>
            <a:endParaRPr lang="en-GB" b="1" dirty="0">
              <a:solidFill>
                <a:srgbClr val="3366FF"/>
              </a:solidFill>
              <a:latin typeface="Courier New"/>
              <a:cs typeface="Courier New"/>
            </a:endParaRPr>
          </a:p>
          <a:p>
            <a:endParaRPr lang="en-GB" dirty="0"/>
          </a:p>
          <a:p>
            <a:r>
              <a:rPr lang="en-GB" dirty="0"/>
              <a:t>(allow it to upgrade projects if prompted)</a:t>
            </a:r>
          </a:p>
          <a:p>
            <a:r>
              <a:rPr lang="en-GB" dirty="0"/>
              <a:t>Select the </a:t>
            </a:r>
            <a:r>
              <a:rPr lang="en-GB" b="1" dirty="0" err="1">
                <a:solidFill>
                  <a:srgbClr val="3366FF"/>
                </a:solidFill>
                <a:latin typeface="Courier New"/>
                <a:cs typeface="Courier New"/>
              </a:rPr>
              <a:t>DeviceInfo</a:t>
            </a:r>
            <a:r>
              <a:rPr lang="en-GB" dirty="0"/>
              <a:t> project</a:t>
            </a:r>
          </a:p>
          <a:p>
            <a:r>
              <a:rPr lang="en-GB" dirty="0"/>
              <a:t>Build and run the project</a:t>
            </a:r>
          </a:p>
          <a:p>
            <a:r>
              <a:rPr lang="en-GB" dirty="0"/>
              <a:t>Check that it finds your OpenCL device(s)</a:t>
            </a:r>
          </a:p>
        </p:txBody>
      </p:sp>
    </p:spTree>
    <p:extLst>
      <p:ext uri="{BB962C8B-B14F-4D97-AF65-F5344CB8AC3E}">
        <p14:creationId xmlns:p14="http://schemas.microsoft.com/office/powerpoint/2010/main" val="1720034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Important </a:t>
            </a:r>
            <a:r>
              <a:rPr lang="en-GB" dirty="0" err="1"/>
              <a:t>OpenCL</a:t>
            </a:r>
            <a:r>
              <a:rPr lang="en-GB" dirty="0"/>
              <a:t> concepts</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514295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501625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4282"/>
            <a:ext cx="8928992" cy="1143000"/>
          </a:xfrm>
        </p:spPr>
        <p:txBody>
          <a:bodyPr/>
          <a:lstStyle/>
          <a:p>
            <a:r>
              <a:rPr lang="en-GB" dirty="0"/>
              <a:t>The </a:t>
            </a:r>
            <a:r>
              <a:rPr lang="en-GB" dirty="0">
                <a:solidFill>
                  <a:schemeClr val="accent6"/>
                </a:solidFill>
              </a:rPr>
              <a:t>BIG </a:t>
            </a:r>
            <a:r>
              <a:rPr lang="en-GB" dirty="0"/>
              <a:t>idea behind OpenCL</a:t>
            </a:r>
          </a:p>
        </p:txBody>
      </p:sp>
      <p:sp>
        <p:nvSpPr>
          <p:cNvPr id="5" name="Content Placeholder 4"/>
          <p:cNvSpPr>
            <a:spLocks noGrp="1"/>
          </p:cNvSpPr>
          <p:nvPr>
            <p:ph idx="1"/>
          </p:nvPr>
        </p:nvSpPr>
        <p:spPr>
          <a:xfrm>
            <a:off x="107504" y="980728"/>
            <a:ext cx="8928992" cy="1584175"/>
          </a:xfrm>
        </p:spPr>
        <p:txBody>
          <a:bodyPr>
            <a:normAutofit fontScale="92500" lnSpcReduction="20000"/>
          </a:bodyPr>
          <a:lstStyle/>
          <a:p>
            <a:r>
              <a:rPr lang="en-GB" dirty="0"/>
              <a:t>Replace loops with functions (a </a:t>
            </a:r>
            <a:r>
              <a:rPr lang="en-GB" dirty="0">
                <a:solidFill>
                  <a:schemeClr val="accent6"/>
                </a:solidFill>
              </a:rPr>
              <a:t>kernel</a:t>
            </a:r>
            <a:r>
              <a:rPr lang="en-GB" dirty="0"/>
              <a:t>) executing at each point in a problem domain</a:t>
            </a:r>
          </a:p>
          <a:p>
            <a:pPr lvl="1"/>
            <a:r>
              <a:rPr lang="en-GB" dirty="0"/>
              <a:t>E.g., process an </a:t>
            </a:r>
            <a:r>
              <a:rPr lang="en-GB" i="1" dirty="0"/>
              <a:t>n</a:t>
            </a:r>
            <a:r>
              <a:rPr lang="en-GB" dirty="0"/>
              <a:t> element array with one kernel invocation per element</a:t>
            </a:r>
          </a:p>
        </p:txBody>
      </p:sp>
      <p:sp>
        <p:nvSpPr>
          <p:cNvPr id="6" name="Text Placeholder 6"/>
          <p:cNvSpPr txBox="1">
            <a:spLocks/>
          </p:cNvSpPr>
          <p:nvPr/>
        </p:nvSpPr>
        <p:spPr>
          <a:xfrm>
            <a:off x="396552" y="2564904"/>
            <a:ext cx="3669803"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a:solidFill>
                  <a:schemeClr val="accent2"/>
                </a:solidFill>
              </a:rPr>
              <a:t>Traditional loops</a:t>
            </a:r>
          </a:p>
        </p:txBody>
      </p:sp>
      <p:sp>
        <p:nvSpPr>
          <p:cNvPr id="7" name="Text Placeholder 8"/>
          <p:cNvSpPr txBox="1">
            <a:spLocks/>
          </p:cNvSpPr>
          <p:nvPr/>
        </p:nvSpPr>
        <p:spPr>
          <a:xfrm>
            <a:off x="3924944" y="2564904"/>
            <a:ext cx="4319464"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solidFill>
                  <a:schemeClr val="accent2"/>
                </a:solidFill>
              </a:rPr>
              <a:t>Data Parallel OpenCL</a:t>
            </a:r>
          </a:p>
        </p:txBody>
      </p:sp>
      <p:sp>
        <p:nvSpPr>
          <p:cNvPr id="8" name="Content Placeholder 4"/>
          <p:cNvSpPr txBox="1">
            <a:spLocks/>
          </p:cNvSpPr>
          <p:nvPr/>
        </p:nvSpPr>
        <p:spPr>
          <a:xfrm>
            <a:off x="395536" y="3082702"/>
            <a:ext cx="3672408" cy="34869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3">
                    <a:lumMod val="75000"/>
                  </a:schemeClr>
                </a:solidFill>
                <a:latin typeface="Courier New Bold"/>
              </a:rPr>
              <a:t>void</a:t>
            </a:r>
            <a:r>
              <a:rPr lang="en-GB" sz="1800" b="1" dirty="0">
                <a:latin typeface="Courier New Bold"/>
              </a:rPr>
              <a:t> </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err="1">
                <a:solidFill>
                  <a:schemeClr val="accent3">
                    <a:lumMod val="75000"/>
                  </a:schemeClr>
                </a:solidFill>
                <a:latin typeface="Courier New Bold"/>
              </a:rPr>
              <a:t>const</a:t>
            </a:r>
            <a:r>
              <a:rPr lang="en-GB" sz="1800" b="1" dirty="0">
                <a:solidFill>
                  <a:schemeClr val="accent2"/>
                </a:solidFill>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a:latin typeface="Courier New Bold"/>
              </a:rPr>
              <a:t>n,</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a:t>
            </a:r>
            <a:r>
              <a:rPr lang="en-GB" sz="1800" b="1" dirty="0">
                <a:solidFill>
                  <a:schemeClr val="accent3">
                    <a:lumMod val="75000"/>
                  </a:schemeClr>
                </a:solidFill>
                <a:latin typeface="Courier New Bold"/>
              </a:rPr>
              <a:t>for </a:t>
            </a:r>
            <a:r>
              <a:rPr lang="en-GB" sz="1800" b="1" dirty="0">
                <a:latin typeface="Courier New Bold"/>
              </a:rPr>
              <a:t>(</a:t>
            </a:r>
            <a:r>
              <a:rPr lang="en-GB" sz="1800" b="1" dirty="0" err="1">
                <a:latin typeface="Courier New Bold"/>
              </a:rPr>
              <a:t>i</a:t>
            </a:r>
            <a:r>
              <a:rPr lang="en-GB" sz="1800" b="1" dirty="0">
                <a:latin typeface="Courier New Bold"/>
              </a:rPr>
              <a:t> = 0; </a:t>
            </a:r>
            <a:r>
              <a:rPr lang="en-GB" sz="1800" b="1" dirty="0" err="1">
                <a:latin typeface="Courier New Bold"/>
              </a:rPr>
              <a:t>i</a:t>
            </a:r>
            <a:r>
              <a:rPr lang="en-GB" sz="1800" b="1" dirty="0">
                <a:latin typeface="Courier New Bold"/>
              </a:rPr>
              <a:t> &lt; n;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p:txBody>
      </p:sp>
      <p:sp>
        <p:nvSpPr>
          <p:cNvPr id="10" name="Content Placeholder 4"/>
          <p:cNvSpPr txBox="1">
            <a:spLocks/>
          </p:cNvSpPr>
          <p:nvPr/>
        </p:nvSpPr>
        <p:spPr>
          <a:xfrm>
            <a:off x="4572000" y="3082702"/>
            <a:ext cx="4571999" cy="36586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4"/>
                </a:solidFill>
                <a:latin typeface="Courier New Bold"/>
              </a:rPr>
              <a:t>__kernel </a:t>
            </a:r>
            <a:r>
              <a:rPr lang="en-GB" sz="1800" b="1" dirty="0">
                <a:solidFill>
                  <a:schemeClr val="accent3">
                    <a:lumMod val="75000"/>
                  </a:schemeClr>
                </a:solidFill>
                <a:latin typeface="Courier New Bold"/>
              </a:rPr>
              <a:t>void</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a:solidFill>
                  <a:schemeClr val="accent4"/>
                </a:solidFill>
                <a:latin typeface="Courier New Bold"/>
              </a:rPr>
              <a:t>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solidFill>
                  <a:schemeClr val="accent4"/>
                </a:solidFill>
                <a:latin typeface="Courier New Bold"/>
              </a:rPr>
              <a:t>    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4"/>
                </a:solidFill>
                <a:latin typeface="Courier New Bold"/>
              </a:rPr>
              <a:t>__global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60000"/>
                    <a:lumOff val="40000"/>
                  </a:schemeClr>
                </a:solidFill>
                <a:latin typeface="Courier New Bold"/>
              </a:rPr>
              <a:t>get_global_id</a:t>
            </a:r>
            <a:r>
              <a:rPr lang="en-GB" sz="1800" b="1" dirty="0">
                <a:latin typeface="Courier New Bold"/>
              </a:rPr>
              <a:t>(0);</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a:p>
            <a:pPr marL="0" indent="0">
              <a:buNone/>
            </a:pPr>
            <a:r>
              <a:rPr lang="en-GB" sz="1800" b="1" dirty="0">
                <a:solidFill>
                  <a:schemeClr val="tx1">
                    <a:lumMod val="75000"/>
                  </a:schemeClr>
                </a:solidFill>
                <a:latin typeface="Courier New Bold"/>
              </a:rPr>
              <a:t>// many instances of the kernel,</a:t>
            </a:r>
          </a:p>
          <a:p>
            <a:pPr marL="0" indent="0">
              <a:buNone/>
            </a:pPr>
            <a:r>
              <a:rPr lang="en-GB" sz="1800" b="1" dirty="0">
                <a:solidFill>
                  <a:schemeClr val="tx1">
                    <a:lumMod val="75000"/>
                  </a:schemeClr>
                </a:solidFill>
                <a:latin typeface="Courier New Bold"/>
              </a:rPr>
              <a:t>// called work-items, execute</a:t>
            </a:r>
          </a:p>
          <a:p>
            <a:pPr marL="0" indent="0">
              <a:buNone/>
            </a:pPr>
            <a:r>
              <a:rPr lang="en-GB" sz="1800" b="1" dirty="0">
                <a:solidFill>
                  <a:schemeClr val="tx1">
                    <a:lumMod val="75000"/>
                  </a:schemeClr>
                </a:solidFill>
                <a:latin typeface="Courier New Bold"/>
              </a:rPr>
              <a:t>// in parallel</a:t>
            </a:r>
          </a:p>
        </p:txBody>
      </p:sp>
    </p:spTree>
    <p:extLst>
      <p:ext uri="{BB962C8B-B14F-4D97-AF65-F5344CB8AC3E}">
        <p14:creationId xmlns:p14="http://schemas.microsoft.com/office/powerpoint/2010/main" val="623587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Synchronization between </a:t>
            </a:r>
            <a:r>
              <a:rPr lang="en-US" sz="2000" b="1" dirty="0">
                <a:solidFill>
                  <a:schemeClr val="accent6"/>
                </a:solidFill>
                <a:latin typeface="+mn-lt"/>
                <a:sym typeface="Myriad Set TextItalic" charset="0"/>
              </a:rPr>
              <a:t>work-items</a:t>
            </a:r>
            <a:r>
              <a:rPr lang="en-US" sz="2000" b="1" dirty="0">
                <a:solidFill>
                  <a:schemeClr val="accent6"/>
                </a:solidFill>
                <a:latin typeface="+mn-lt"/>
              </a:rPr>
              <a:t> </a:t>
            </a:r>
            <a:r>
              <a:rPr lang="en-US" sz="2000" b="1" dirty="0">
                <a:solidFill>
                  <a:schemeClr val="tx1"/>
                </a:solidFill>
                <a:latin typeface="+mn-lt"/>
              </a:rPr>
              <a:t>possible only </a:t>
            </a:r>
            <a:r>
              <a:rPr lang="en-US" sz="2000" b="1" dirty="0">
                <a:solidFill>
                  <a:schemeClr val="tx1"/>
                </a:solidFill>
                <a:latin typeface="+mn-lt"/>
                <a:sym typeface="Myriad Set Bold" charset="0"/>
              </a:rPr>
              <a:t>within </a:t>
            </a:r>
            <a:r>
              <a:rPr lang="en-US" sz="2000" b="1" dirty="0">
                <a:solidFill>
                  <a:schemeClr val="accent6"/>
                </a:solidFill>
                <a:latin typeface="+mn-lt"/>
                <a:sym typeface="Myriad Set TextItalic" charset="0"/>
              </a:rPr>
              <a:t>work-groups</a:t>
            </a:r>
            <a:r>
              <a:rPr lang="en-US" sz="2000" b="1" dirty="0">
                <a:solidFill>
                  <a:schemeClr val="tx1"/>
                </a:solidFill>
                <a:latin typeface="+mn-lt"/>
              </a:rPr>
              <a:t>:</a:t>
            </a:r>
          </a:p>
          <a:p>
            <a:pPr marL="36513" algn="ctr">
              <a:tabLst>
                <a:tab pos="66675" algn="l"/>
                <a:tab pos="752475" algn="l"/>
                <a:tab pos="1438275" algn="l"/>
                <a:tab pos="2122488" algn="l"/>
                <a:tab pos="2806700" algn="l"/>
              </a:tabLst>
            </a:pPr>
            <a:r>
              <a:rPr lang="en-US" sz="2000" b="1" dirty="0">
                <a:solidFill>
                  <a:schemeClr val="accent3"/>
                </a:solidFill>
                <a:latin typeface="+mn-lt"/>
              </a:rPr>
              <a:t>barriers</a:t>
            </a:r>
            <a:r>
              <a:rPr lang="en-US" sz="2000" b="1" dirty="0">
                <a:solidFill>
                  <a:schemeClr val="accent1"/>
                </a:solidFill>
                <a:latin typeface="+mn-lt"/>
              </a:rPr>
              <a:t> </a:t>
            </a:r>
            <a:r>
              <a:rPr lang="en-US" sz="2000" b="1" dirty="0">
                <a:solidFill>
                  <a:schemeClr val="tx1"/>
                </a:solidFill>
                <a:latin typeface="+mn-lt"/>
              </a:rPr>
              <a:t>and </a:t>
            </a:r>
            <a:r>
              <a:rPr lang="en-US" sz="2000" b="1" dirty="0">
                <a:solidFill>
                  <a:schemeClr val="accent3"/>
                </a:solidFill>
                <a:latin typeface="+mn-lt"/>
              </a:rPr>
              <a:t>memory</a:t>
            </a:r>
            <a:r>
              <a:rPr lang="en-US" sz="2000" b="1" dirty="0">
                <a:solidFill>
                  <a:schemeClr val="accent1"/>
                </a:solidFill>
                <a:latin typeface="+mn-lt"/>
              </a:rPr>
              <a:t> </a:t>
            </a:r>
            <a:r>
              <a:rPr lang="en-US" sz="2000" b="1" dirty="0">
                <a:solidFill>
                  <a:schemeClr val="accent3"/>
                </a:solidFill>
                <a:latin typeface="+mn-lt"/>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Can</a:t>
            </a:r>
            <a:r>
              <a:rPr lang="en-US" sz="2000" b="1" dirty="0">
                <a:solidFill>
                  <a:schemeClr val="tx1"/>
                </a:solidFill>
                <a:latin typeface="+mn-lt"/>
                <a:sym typeface="Myriad Set Bold" charset="0"/>
              </a:rPr>
              <a:t>not</a:t>
            </a:r>
            <a:r>
              <a:rPr lang="en-US" sz="2000" b="1" dirty="0">
                <a:solidFill>
                  <a:schemeClr val="tx1"/>
                </a:solidFill>
                <a:latin typeface="+mn-lt"/>
              </a:rPr>
              <a:t> synchronize between </a:t>
            </a:r>
            <a:r>
              <a:rPr lang="en-US" sz="2000" b="1" dirty="0">
                <a:solidFill>
                  <a:schemeClr val="accent2"/>
                </a:solidFill>
                <a:latin typeface="+mn-lt"/>
                <a:sym typeface="Myriad Set TextItalic" charset="0"/>
              </a:rPr>
              <a:t>work-groups</a:t>
            </a:r>
            <a:r>
              <a:rPr lang="en-US" sz="2000" b="1" dirty="0">
                <a:solidFill>
                  <a:schemeClr val="accent3"/>
                </a:solidFill>
                <a:latin typeface="+mn-lt"/>
                <a:sym typeface="Myriad Set TextItalic" charset="0"/>
              </a:rPr>
              <a:t> </a:t>
            </a:r>
            <a:r>
              <a:rPr lang="en-US" sz="2000" b="1" dirty="0">
                <a:latin typeface="+mn-lt"/>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latin typeface="+mn-lt"/>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Tree>
    <p:extLst>
      <p:ext uri="{BB962C8B-B14F-4D97-AF65-F5344CB8AC3E}">
        <p14:creationId xmlns:p14="http://schemas.microsoft.com/office/powerpoint/2010/main" val="247451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363272" cy="4525963"/>
          </a:xfrm>
        </p:spPr>
        <p:txBody>
          <a:bodyPr>
            <a:normAutofit fontScale="92500"/>
          </a:bodyPr>
          <a:lstStyle/>
          <a:p>
            <a:r>
              <a:rPr lang="en-GB" dirty="0"/>
              <a:t>The problem we want to compute should have some </a:t>
            </a:r>
            <a:r>
              <a:rPr lang="en-GB" b="1" dirty="0">
                <a:solidFill>
                  <a:schemeClr val="accent2"/>
                </a:solidFill>
              </a:rPr>
              <a:t>dimensionality</a:t>
            </a:r>
            <a:r>
              <a:rPr lang="en-GB" dirty="0"/>
              <a:t>; </a:t>
            </a:r>
          </a:p>
          <a:p>
            <a:pPr lvl="1"/>
            <a:r>
              <a:rPr lang="en-GB" dirty="0"/>
              <a:t>E.g. compute a kernel on all points in a cube</a:t>
            </a:r>
          </a:p>
          <a:p>
            <a:r>
              <a:rPr lang="en-GB" dirty="0"/>
              <a:t>When we execute the kernel we specify </a:t>
            </a:r>
            <a:r>
              <a:rPr lang="en-GB" b="1" dirty="0">
                <a:solidFill>
                  <a:schemeClr val="accent2"/>
                </a:solidFill>
              </a:rPr>
              <a:t>up to 3 dimensions</a:t>
            </a:r>
          </a:p>
          <a:p>
            <a:r>
              <a:rPr lang="en-GB" dirty="0"/>
              <a:t>We also </a:t>
            </a:r>
            <a:r>
              <a:rPr lang="en-GB" b="1" dirty="0">
                <a:solidFill>
                  <a:schemeClr val="accent2"/>
                </a:solidFill>
              </a:rPr>
              <a:t>specify the total problem size</a:t>
            </a:r>
            <a:r>
              <a:rPr lang="en-GB" dirty="0">
                <a:solidFill>
                  <a:schemeClr val="accent2"/>
                </a:solidFill>
              </a:rPr>
              <a:t> </a:t>
            </a:r>
            <a:r>
              <a:rPr lang="en-GB" dirty="0"/>
              <a:t>in each dimension; this is called the </a:t>
            </a:r>
            <a:r>
              <a:rPr lang="en-GB" b="1" u="sng" dirty="0">
                <a:solidFill>
                  <a:schemeClr val="accent2"/>
                </a:solidFill>
              </a:rPr>
              <a:t>global</a:t>
            </a:r>
            <a:r>
              <a:rPr lang="en-GB" u="sng" dirty="0">
                <a:solidFill>
                  <a:schemeClr val="accent2"/>
                </a:solidFill>
              </a:rPr>
              <a:t> </a:t>
            </a:r>
            <a:r>
              <a:rPr lang="en-GB" b="1" u="sng" dirty="0">
                <a:solidFill>
                  <a:schemeClr val="accent2"/>
                </a:solidFill>
              </a:rPr>
              <a:t>size</a:t>
            </a:r>
          </a:p>
          <a:p>
            <a:r>
              <a:rPr lang="en-GB" dirty="0"/>
              <a:t>We associate each point in the iteration space with a </a:t>
            </a:r>
            <a:r>
              <a:rPr lang="en-GB" b="1" u="sng" dirty="0">
                <a:solidFill>
                  <a:schemeClr val="accent2"/>
                </a:solidFill>
              </a:rPr>
              <a:t>work-item</a:t>
            </a:r>
          </a:p>
        </p:txBody>
      </p:sp>
    </p:spTree>
    <p:extLst>
      <p:ext uri="{BB962C8B-B14F-4D97-AF65-F5344CB8AC3E}">
        <p14:creationId xmlns:p14="http://schemas.microsoft.com/office/powerpoint/2010/main" val="2559996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Tom Deakin</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MEng in Computer Science and Mathematics.</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Author of the </a:t>
            </a:r>
            <a:r>
              <a:rPr lang="en-GB" sz="2700" dirty="0" err="1">
                <a:latin typeface="Calibri" charset="0"/>
                <a:ea typeface="ＭＳ Ｐゴシック" charset="0"/>
                <a:cs typeface="ＭＳ Ｐゴシック" charset="0"/>
              </a:rPr>
              <a:t>BabelStream</a:t>
            </a:r>
            <a:r>
              <a:rPr lang="en-GB" sz="2700" dirty="0">
                <a:latin typeface="Calibri" charset="0"/>
                <a:ea typeface="ＭＳ Ｐゴシック" charset="0"/>
                <a:cs typeface="ＭＳ Ｐゴシック" charset="0"/>
              </a:rPr>
              <a:t> benchmark (previously GPU-STREAM), and the Mega-{</a:t>
            </a:r>
            <a:r>
              <a:rPr lang="en-GB" sz="2700" dirty="0" err="1">
                <a:latin typeface="Calibri" charset="0"/>
                <a:ea typeface="ＭＳ Ｐゴシック" charset="0"/>
                <a:cs typeface="ＭＳ Ｐゴシック" charset="0"/>
              </a:rPr>
              <a:t>Sweep|Stream</a:t>
            </a:r>
            <a:r>
              <a:rPr lang="en-GB" sz="2700" dirty="0">
                <a:latin typeface="Calibri" charset="0"/>
                <a:ea typeface="ＭＳ Ｐゴシック" charset="0"/>
                <a:cs typeface="ＭＳ Ｐゴシック" charset="0"/>
              </a:rPr>
              <a:t>} benchmarks. Contributor to LANL’s SNAP mini-app.</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Jan 2013 to investigate deterministic neutral particle transport methods. Sponsored by AWE.</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OpenMP standards.</a:t>
            </a:r>
            <a:endParaRPr lang="en-US" sz="2700" dirty="0">
              <a:latin typeface="Calibri" charset="0"/>
              <a:ea typeface="ＭＳ Ｐゴシック" charset="0"/>
              <a:cs typeface="ＭＳ Ｐゴシック" charset="0"/>
            </a:endParaRPr>
          </a:p>
        </p:txBody>
      </p:sp>
      <p:pic>
        <p:nvPicPr>
          <p:cNvPr id="4" name="Picture 3"/>
          <p:cNvPicPr>
            <a:picLocks noChangeAspect="1"/>
          </p:cNvPicPr>
          <p:nvPr/>
        </p:nvPicPr>
        <p:blipFill>
          <a:blip r:embed="rId2"/>
          <a:stretch>
            <a:fillRect/>
          </a:stretch>
        </p:blipFill>
        <p:spPr>
          <a:xfrm>
            <a:off x="705680" y="1954000"/>
            <a:ext cx="650572" cy="662732"/>
          </a:xfrm>
          <a:prstGeom prst="rect">
            <a:avLst/>
          </a:prstGeom>
        </p:spPr>
      </p:pic>
      <p:pic>
        <p:nvPicPr>
          <p:cNvPr id="5" name="Picture 4">
            <a:extLst>
              <a:ext uri="{FF2B5EF4-FFF2-40B4-BE49-F238E27FC236}">
                <a16:creationId xmlns:a16="http://schemas.microsoft.com/office/drawing/2014/main" id="{88A95EF7-18BE-E044-A39C-79AD990D34F6}"/>
              </a:ext>
            </a:extLst>
          </p:cNvPr>
          <p:cNvPicPr>
            <a:picLocks noChangeAspect="1"/>
          </p:cNvPicPr>
          <p:nvPr/>
        </p:nvPicPr>
        <p:blipFill>
          <a:blip r:embed="rId3"/>
          <a:stretch>
            <a:fillRect/>
          </a:stretch>
        </p:blipFill>
        <p:spPr>
          <a:xfrm>
            <a:off x="770601" y="3012259"/>
            <a:ext cx="520729" cy="1268760"/>
          </a:xfrm>
          <a:prstGeom prst="rect">
            <a:avLst/>
          </a:prstGeom>
        </p:spPr>
      </p:pic>
      <p:pic>
        <p:nvPicPr>
          <p:cNvPr id="1025" name="Picture 1" descr="page119image11277344">
            <a:extLst>
              <a:ext uri="{FF2B5EF4-FFF2-40B4-BE49-F238E27FC236}">
                <a16:creationId xmlns:a16="http://schemas.microsoft.com/office/drawing/2014/main" id="{9C008A41-3E80-3742-9164-ABC86DE475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4869160"/>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7EEBA27-48A5-0B4A-A44D-48673F3D8AB4}"/>
              </a:ext>
            </a:extLst>
          </p:cNvPr>
          <p:cNvPicPr>
            <a:picLocks noChangeAspect="1"/>
          </p:cNvPicPr>
          <p:nvPr/>
        </p:nvPicPr>
        <p:blipFill>
          <a:blip r:embed="rId5"/>
          <a:stretch>
            <a:fillRect/>
          </a:stretch>
        </p:blipFill>
        <p:spPr>
          <a:xfrm>
            <a:off x="7740352" y="0"/>
            <a:ext cx="1403648" cy="1869162"/>
          </a:xfrm>
          <a:prstGeom prst="rect">
            <a:avLst/>
          </a:prstGeom>
        </p:spPr>
      </p:pic>
    </p:spTree>
    <p:extLst>
      <p:ext uri="{BB962C8B-B14F-4D97-AF65-F5344CB8AC3E}">
        <p14:creationId xmlns:p14="http://schemas.microsoft.com/office/powerpoint/2010/main" val="4289039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579296" cy="4853136"/>
          </a:xfrm>
        </p:spPr>
        <p:txBody>
          <a:bodyPr>
            <a:normAutofit/>
          </a:bodyPr>
          <a:lstStyle/>
          <a:p>
            <a:r>
              <a:rPr lang="en-GB" dirty="0"/>
              <a:t>Work-items are grouped into </a:t>
            </a:r>
            <a:r>
              <a:rPr lang="en-GB" b="1" u="sng" dirty="0">
                <a:solidFill>
                  <a:schemeClr val="accent2"/>
                </a:solidFill>
              </a:rPr>
              <a:t>work-groups</a:t>
            </a:r>
            <a:r>
              <a:rPr lang="en-GB" dirty="0"/>
              <a:t>; work-items within a work-group can share </a:t>
            </a:r>
            <a:r>
              <a:rPr lang="en-GB" b="1" dirty="0">
                <a:solidFill>
                  <a:schemeClr val="accent2"/>
                </a:solidFill>
              </a:rPr>
              <a:t>local</a:t>
            </a:r>
            <a:r>
              <a:rPr lang="en-GB" b="1" dirty="0"/>
              <a:t> </a:t>
            </a:r>
            <a:r>
              <a:rPr lang="en-GB" b="1" dirty="0">
                <a:solidFill>
                  <a:schemeClr val="accent2"/>
                </a:solidFill>
              </a:rPr>
              <a:t>memory</a:t>
            </a:r>
            <a:r>
              <a:rPr lang="en-GB" b="1" dirty="0"/>
              <a:t> </a:t>
            </a:r>
            <a:r>
              <a:rPr lang="en-GB" dirty="0"/>
              <a:t>and can </a:t>
            </a:r>
            <a:r>
              <a:rPr lang="en-GB" b="1" dirty="0">
                <a:solidFill>
                  <a:schemeClr val="accent6"/>
                </a:solidFill>
              </a:rPr>
              <a:t>synchronize</a:t>
            </a:r>
          </a:p>
          <a:p>
            <a:r>
              <a:rPr lang="en-GB" dirty="0"/>
              <a:t>We can specify the number of work-items in a work-group; this is called the </a:t>
            </a:r>
            <a:r>
              <a:rPr lang="en-GB" b="1" dirty="0">
                <a:solidFill>
                  <a:schemeClr val="accent2"/>
                </a:solidFill>
              </a:rPr>
              <a:t>local size</a:t>
            </a:r>
            <a:r>
              <a:rPr lang="en-GB" dirty="0">
                <a:solidFill>
                  <a:schemeClr val="accent2"/>
                </a:solidFill>
              </a:rPr>
              <a:t> </a:t>
            </a:r>
            <a:r>
              <a:rPr lang="en-GB" dirty="0"/>
              <a:t>(or work-group size)</a:t>
            </a:r>
          </a:p>
          <a:p>
            <a:r>
              <a:rPr lang="en-GB" dirty="0"/>
              <a:t>Or you can get the OpenCL run-time to choose the work-group size for you (may not be optimally)</a:t>
            </a:r>
          </a:p>
        </p:txBody>
      </p:sp>
    </p:spTree>
    <p:extLst>
      <p:ext uri="{BB962C8B-B14F-4D97-AF65-F5344CB8AC3E}">
        <p14:creationId xmlns:p14="http://schemas.microsoft.com/office/powerpoint/2010/main" val="27424422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b="1" i="1" dirty="0">
                <a:solidFill>
                  <a:schemeClr val="accent1"/>
                </a:solidFill>
              </a:rPr>
              <a:t>Private Memory</a:t>
            </a:r>
          </a:p>
          <a:p>
            <a:pPr lvl="1"/>
            <a:r>
              <a:rPr lang="en-GB" dirty="0"/>
              <a:t>Per work-item</a:t>
            </a:r>
          </a:p>
          <a:p>
            <a:r>
              <a:rPr lang="en-GB" b="1" i="1" dirty="0">
                <a:solidFill>
                  <a:schemeClr val="accent3"/>
                </a:solidFill>
              </a:rPr>
              <a:t>Local Memory</a:t>
            </a:r>
          </a:p>
          <a:p>
            <a:pPr lvl="1"/>
            <a:r>
              <a:rPr lang="en-GB" dirty="0"/>
              <a:t>Shared within a</a:t>
            </a:r>
          </a:p>
          <a:p>
            <a:pPr marL="457200" lvl="1" indent="0">
              <a:buNone/>
            </a:pPr>
            <a:r>
              <a:rPr lang="en-GB" dirty="0"/>
              <a:t>	work-group</a:t>
            </a:r>
          </a:p>
          <a:p>
            <a:r>
              <a:rPr lang="en-GB" b="1" i="1" dirty="0">
                <a:solidFill>
                  <a:schemeClr val="accent6"/>
                </a:solidFill>
              </a:rPr>
              <a:t>Global Memory / Constant Memory</a:t>
            </a:r>
          </a:p>
          <a:p>
            <a:pPr lvl="1"/>
            <a:r>
              <a:rPr lang="en-GB" dirty="0"/>
              <a:t>Visible to all</a:t>
            </a:r>
          </a:p>
          <a:p>
            <a:pPr marL="457200" lvl="1" indent="0">
              <a:buNone/>
            </a:pPr>
            <a:r>
              <a:rPr lang="en-GB" dirty="0"/>
              <a:t>	work-groups</a:t>
            </a:r>
          </a:p>
          <a:p>
            <a:r>
              <a:rPr lang="en-GB" b="1" i="1"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403648" y="5428381"/>
            <a:ext cx="6840760" cy="1384995"/>
          </a:xfrm>
          <a:prstGeom prst="rect">
            <a:avLst/>
          </a:prstGeom>
          <a:noFill/>
        </p:spPr>
        <p:txBody>
          <a:bodyPr wrap="square" rtlCol="0">
            <a:spAutoFit/>
          </a:bodyPr>
          <a:lstStyle/>
          <a:p>
            <a:r>
              <a:rPr lang="en-GB" sz="2800" dirty="0"/>
              <a:t>Memory management is </a:t>
            </a:r>
            <a:r>
              <a:rPr lang="en-GB" sz="2800" b="1" u="sng" dirty="0">
                <a:solidFill>
                  <a:schemeClr val="accent2"/>
                </a:solidFill>
              </a:rPr>
              <a:t>explicit</a:t>
            </a:r>
            <a:r>
              <a:rPr lang="en-GB" sz="2800" dirty="0"/>
              <a:t>: </a:t>
            </a:r>
            <a:br>
              <a:rPr lang="en-GB" sz="2800" dirty="0"/>
            </a:br>
            <a:r>
              <a:rPr lang="en-GB" sz="2800" dirty="0"/>
              <a:t>You are responsible for moving data from</a:t>
            </a:r>
          </a:p>
          <a:p>
            <a:r>
              <a:rPr lang="en-GB" sz="2800" dirty="0"/>
              <a:t>	host → global → local </a:t>
            </a:r>
            <a:r>
              <a:rPr lang="en-GB" sz="2800" i="1" dirty="0"/>
              <a:t>and</a:t>
            </a:r>
            <a:r>
              <a:rPr lang="en-GB" sz="2800" dirty="0"/>
              <a:t> back</a:t>
            </a:r>
          </a:p>
        </p:txBody>
      </p:sp>
    </p:spTree>
    <p:extLst>
      <p:ext uri="{BB962C8B-B14F-4D97-AF65-F5344CB8AC3E}">
        <p14:creationId xmlns:p14="http://schemas.microsoft.com/office/powerpoint/2010/main" val="13298302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Tree>
    <p:extLst>
      <p:ext uri="{BB962C8B-B14F-4D97-AF65-F5344CB8AC3E}">
        <p14:creationId xmlns:p14="http://schemas.microsoft.com/office/powerpoint/2010/main" val="1315953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vector addition</a:t>
            </a:r>
          </a:p>
        </p:txBody>
      </p:sp>
      <p:sp>
        <p:nvSpPr>
          <p:cNvPr id="3" name="Content Placeholder 2"/>
          <p:cNvSpPr>
            <a:spLocks noGrp="1"/>
          </p:cNvSpPr>
          <p:nvPr>
            <p:ph idx="1"/>
          </p:nvPr>
        </p:nvSpPr>
        <p:spPr>
          <a:xfrm>
            <a:off x="107504" y="1600200"/>
            <a:ext cx="8856984" cy="5141168"/>
          </a:xfrm>
        </p:spPr>
        <p:txBody>
          <a:bodyPr>
            <a:normAutofit/>
          </a:bodyPr>
          <a:lstStyle/>
          <a:p>
            <a:r>
              <a:rPr lang="en-GB" dirty="0"/>
              <a:t>The “hello world” program of data parallel programming is a program to add two vectors</a:t>
            </a:r>
          </a:p>
          <a:p>
            <a:pPr marL="0" indent="0">
              <a:buNone/>
            </a:pPr>
            <a:r>
              <a:rPr lang="en-GB" dirty="0"/>
              <a:t>	</a:t>
            </a:r>
          </a:p>
          <a:p>
            <a:pPr marL="0" indent="0" algn="ctr">
              <a:buNone/>
            </a:pPr>
            <a:r>
              <a:rPr lang="en-GB" b="1" dirty="0">
                <a:solidFill>
                  <a:schemeClr val="accent3"/>
                </a:solidFill>
                <a:latin typeface="Courier New Bold"/>
              </a:rPr>
              <a:t>C[</a:t>
            </a:r>
            <a:r>
              <a:rPr lang="en-GB" b="1" dirty="0" err="1">
                <a:solidFill>
                  <a:schemeClr val="accent3"/>
                </a:solidFill>
                <a:latin typeface="Courier New Bold"/>
              </a:rPr>
              <a:t>i</a:t>
            </a:r>
            <a:r>
              <a:rPr lang="en-GB" b="1" dirty="0">
                <a:solidFill>
                  <a:schemeClr val="accent3"/>
                </a:solidFill>
                <a:latin typeface="Courier New Bold"/>
              </a:rPr>
              <a:t>] = A[</a:t>
            </a:r>
            <a:r>
              <a:rPr lang="en-GB" b="1" dirty="0" err="1">
                <a:solidFill>
                  <a:schemeClr val="accent3"/>
                </a:solidFill>
                <a:latin typeface="Courier New Bold"/>
              </a:rPr>
              <a:t>i</a:t>
            </a:r>
            <a:r>
              <a:rPr lang="en-GB" b="1" dirty="0">
                <a:solidFill>
                  <a:schemeClr val="accent3"/>
                </a:solidFill>
                <a:latin typeface="Courier New Bold"/>
              </a:rPr>
              <a:t>] + B[</a:t>
            </a:r>
            <a:r>
              <a:rPr lang="en-GB" b="1" dirty="0" err="1">
                <a:solidFill>
                  <a:schemeClr val="accent3"/>
                </a:solidFill>
                <a:latin typeface="Courier New Bold"/>
              </a:rPr>
              <a:t>i</a:t>
            </a:r>
            <a:r>
              <a:rPr lang="en-GB" b="1" dirty="0">
                <a:solidFill>
                  <a:schemeClr val="accent3"/>
                </a:solidFill>
                <a:latin typeface="Courier New Bold"/>
              </a:rPr>
              <a:t>] for </a:t>
            </a:r>
            <a:r>
              <a:rPr lang="en-GB" b="1" dirty="0" err="1">
                <a:solidFill>
                  <a:schemeClr val="accent3"/>
                </a:solidFill>
                <a:latin typeface="Courier New Bold"/>
              </a:rPr>
              <a:t>i</a:t>
            </a:r>
            <a:r>
              <a:rPr lang="en-GB" b="1" dirty="0">
                <a:solidFill>
                  <a:schemeClr val="accent3"/>
                </a:solidFill>
                <a:latin typeface="Courier New Bold"/>
              </a:rPr>
              <a:t>=0 to N-1</a:t>
            </a:r>
          </a:p>
          <a:p>
            <a:endParaRPr lang="en-GB" dirty="0"/>
          </a:p>
          <a:p>
            <a:r>
              <a:rPr lang="en-GB" dirty="0"/>
              <a:t>For the OpenCL solution, there are two parts</a:t>
            </a:r>
          </a:p>
          <a:p>
            <a:pPr lvl="1"/>
            <a:r>
              <a:rPr lang="en-GB" dirty="0"/>
              <a:t>Kernel code</a:t>
            </a:r>
          </a:p>
          <a:p>
            <a:pPr lvl="1"/>
            <a:r>
              <a:rPr lang="en-GB" dirty="0"/>
              <a:t>Host code</a:t>
            </a:r>
          </a:p>
        </p:txBody>
      </p:sp>
    </p:spTree>
    <p:extLst>
      <p:ext uri="{BB962C8B-B14F-4D97-AF65-F5344CB8AC3E}">
        <p14:creationId xmlns:p14="http://schemas.microsoft.com/office/powerpoint/2010/main" val="25309559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Kernel</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1"/>
                </a:solidFill>
                <a:latin typeface="Courier New Bold"/>
                <a:cs typeface="Courier New Bold"/>
              </a:rPr>
              <a:t>__kernel </a:t>
            </a: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a:solidFill>
                  <a:schemeClr val="accent1"/>
                </a:solidFill>
                <a:latin typeface="Courier New Bold"/>
                <a:cs typeface="Courier New Bold"/>
              </a:rPr>
              <a:t>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__global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gid</a:t>
            </a:r>
            <a:r>
              <a:rPr lang="en-GB" sz="2800" b="1" spc="-150" dirty="0">
                <a:latin typeface="Courier New Bold"/>
                <a:cs typeface="Courier New Bold"/>
              </a:rPr>
              <a:t> = </a:t>
            </a:r>
            <a:r>
              <a:rPr lang="en-GB" sz="2800" b="1" spc="-150" dirty="0" err="1">
                <a:solidFill>
                  <a:schemeClr val="tx2">
                    <a:lumMod val="75000"/>
                  </a:schemeClr>
                </a:solidFill>
                <a:latin typeface="Courier New Bold"/>
                <a:cs typeface="Courier New Bold"/>
              </a:rPr>
              <a:t>get_global_id</a:t>
            </a:r>
            <a:r>
              <a:rPr lang="en-GB" sz="2800" b="1" spc="-150" dirty="0">
                <a:latin typeface="Courier New Bold"/>
                <a:cs typeface="Courier New Bold"/>
              </a:rPr>
              <a:t>(0);</a:t>
            </a:r>
          </a:p>
          <a:p>
            <a:pPr>
              <a:buNone/>
            </a:pPr>
            <a:r>
              <a:rPr lang="en-GB" sz="2800" b="1" spc="-150" dirty="0">
                <a:latin typeface="Courier New Bold"/>
                <a:cs typeface="Courier New Bold"/>
              </a:rPr>
              <a:t>     c[</a:t>
            </a:r>
            <a:r>
              <a:rPr lang="en-GB" sz="2800" b="1" spc="-150" dirty="0" err="1">
                <a:latin typeface="Courier New Bold"/>
                <a:cs typeface="Courier New Bold"/>
              </a:rPr>
              <a:t>gid</a:t>
            </a:r>
            <a:r>
              <a:rPr lang="en-GB" sz="2800" b="1" spc="-150" dirty="0">
                <a:latin typeface="Courier New Bold"/>
                <a:cs typeface="Courier New Bold"/>
              </a:rPr>
              <a:t>]  = a[</a:t>
            </a:r>
            <a:r>
              <a:rPr lang="en-GB" sz="2800" b="1" spc="-150" dirty="0" err="1">
                <a:latin typeface="Courier New Bold"/>
                <a:cs typeface="Courier New Bold"/>
              </a:rPr>
              <a:t>gid</a:t>
            </a:r>
            <a:r>
              <a:rPr lang="en-GB" sz="2800" b="1" spc="-150" dirty="0">
                <a:latin typeface="Courier New Bold"/>
                <a:cs typeface="Courier New Bold"/>
              </a:rPr>
              <a:t>] + b[</a:t>
            </a:r>
            <a:r>
              <a:rPr lang="en-GB" sz="2800" b="1" spc="-150" dirty="0" err="1">
                <a:latin typeface="Courier New Bold"/>
                <a:cs typeface="Courier New Bold"/>
              </a:rPr>
              <a:t>gid</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Tree>
    <p:extLst>
      <p:ext uri="{BB962C8B-B14F-4D97-AF65-F5344CB8AC3E}">
        <p14:creationId xmlns:p14="http://schemas.microsoft.com/office/powerpoint/2010/main" val="19846526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Host</a:t>
            </a:r>
          </a:p>
        </p:txBody>
      </p:sp>
      <p:sp>
        <p:nvSpPr>
          <p:cNvPr id="3" name="Content Placeholder 2"/>
          <p:cNvSpPr>
            <a:spLocks noGrp="1"/>
          </p:cNvSpPr>
          <p:nvPr>
            <p:ph idx="1"/>
          </p:nvPr>
        </p:nvSpPr>
        <p:spPr>
          <a:xfrm>
            <a:off x="107504" y="1600201"/>
            <a:ext cx="8856984" cy="3701007"/>
          </a:xfrm>
        </p:spPr>
        <p:txBody>
          <a:bodyPr>
            <a:normAutofit fontScale="77500" lnSpcReduction="20000"/>
          </a:bodyPr>
          <a:lstStyle/>
          <a:p>
            <a:r>
              <a:rPr lang="en-GB" dirty="0"/>
              <a:t>The </a:t>
            </a:r>
            <a:r>
              <a:rPr lang="en-GB" u="sng" dirty="0"/>
              <a:t>host program</a:t>
            </a:r>
            <a:r>
              <a:rPr lang="en-GB" dirty="0"/>
              <a:t> is the code that runs on the host to:</a:t>
            </a:r>
          </a:p>
          <a:p>
            <a:pPr lvl="1"/>
            <a:r>
              <a:rPr lang="en-GB" dirty="0"/>
              <a:t>Setup the environment for the OpenCL program</a:t>
            </a:r>
          </a:p>
          <a:p>
            <a:pPr lvl="1"/>
            <a:r>
              <a:rPr lang="en-GB" dirty="0"/>
              <a:t>Create and manage kernels</a:t>
            </a:r>
          </a:p>
          <a:p>
            <a:r>
              <a:rPr lang="en-GB" dirty="0"/>
              <a:t>5 main steps in all host programs:</a:t>
            </a:r>
          </a:p>
          <a:p>
            <a:pPr marL="971550" lvl="1" indent="-514350">
              <a:buFont typeface="+mj-lt"/>
              <a:buAutoNum type="arabicPeriod"/>
            </a:pPr>
            <a:r>
              <a:rPr lang="en-GB" dirty="0"/>
              <a:t>Define the </a:t>
            </a:r>
            <a:r>
              <a:rPr lang="en-GB" b="1" i="1" dirty="0">
                <a:solidFill>
                  <a:schemeClr val="accent6"/>
                </a:solidFill>
              </a:rPr>
              <a:t>platform</a:t>
            </a:r>
            <a:r>
              <a:rPr lang="en-GB" dirty="0">
                <a:solidFill>
                  <a:schemeClr val="accent6"/>
                </a:solidFill>
              </a:rPr>
              <a:t> </a:t>
            </a:r>
            <a:r>
              <a:rPr lang="en-GB" dirty="0"/>
              <a:t>… platform = </a:t>
            </a:r>
            <a:r>
              <a:rPr lang="en-GB" dirty="0" err="1"/>
              <a:t>devices+context+queues</a:t>
            </a:r>
            <a:endParaRPr lang="en-GB" dirty="0"/>
          </a:p>
          <a:p>
            <a:pPr marL="971550" lvl="1" indent="-514350">
              <a:buFont typeface="+mj-lt"/>
              <a:buAutoNum type="arabicPeriod"/>
            </a:pPr>
            <a:r>
              <a:rPr lang="en-GB" dirty="0"/>
              <a:t>Create and build the </a:t>
            </a:r>
            <a:r>
              <a:rPr lang="en-GB" b="1" i="1" dirty="0">
                <a:solidFill>
                  <a:schemeClr val="accent6"/>
                </a:solidFill>
              </a:rPr>
              <a:t>program</a:t>
            </a:r>
            <a:r>
              <a:rPr lang="en-GB" dirty="0">
                <a:solidFill>
                  <a:schemeClr val="accent6"/>
                </a:solidFill>
              </a:rPr>
              <a:t> </a:t>
            </a:r>
            <a:r>
              <a:rPr lang="en-GB" dirty="0"/>
              <a:t>(dynamic library for kernels)</a:t>
            </a:r>
          </a:p>
          <a:p>
            <a:pPr marL="971550" lvl="1" indent="-514350">
              <a:buFont typeface="+mj-lt"/>
              <a:buAutoNum type="arabicPeriod"/>
            </a:pPr>
            <a:r>
              <a:rPr lang="en-GB" dirty="0"/>
              <a:t>Setup </a:t>
            </a:r>
            <a:r>
              <a:rPr lang="en-GB" b="1" i="1" dirty="0">
                <a:solidFill>
                  <a:schemeClr val="accent6"/>
                </a:solidFill>
              </a:rPr>
              <a:t>memory</a:t>
            </a:r>
            <a:r>
              <a:rPr lang="en-GB" dirty="0">
                <a:solidFill>
                  <a:schemeClr val="accent6"/>
                </a:solidFill>
              </a:rPr>
              <a:t> </a:t>
            </a:r>
            <a:r>
              <a:rPr lang="en-GB" dirty="0"/>
              <a:t>objects</a:t>
            </a:r>
          </a:p>
          <a:p>
            <a:pPr marL="971550" lvl="1" indent="-514350">
              <a:buFont typeface="+mj-lt"/>
              <a:buAutoNum type="arabicPeriod"/>
            </a:pPr>
            <a:r>
              <a:rPr lang="en-GB" dirty="0"/>
              <a:t>Define the </a:t>
            </a:r>
            <a:r>
              <a:rPr lang="en-GB" b="1" i="1" dirty="0">
                <a:solidFill>
                  <a:schemeClr val="accent6"/>
                </a:solidFill>
              </a:rPr>
              <a:t>kernel</a:t>
            </a:r>
            <a:r>
              <a:rPr lang="en-GB" dirty="0">
                <a:solidFill>
                  <a:schemeClr val="accent6"/>
                </a:solidFill>
              </a:rPr>
              <a:t> </a:t>
            </a:r>
            <a:r>
              <a:rPr lang="en-GB" dirty="0"/>
              <a:t>(attach arguments to kernel functions)</a:t>
            </a:r>
          </a:p>
          <a:p>
            <a:pPr marL="971550" lvl="1" indent="-514350">
              <a:buFont typeface="+mj-lt"/>
              <a:buAutoNum type="arabicPeriod"/>
            </a:pPr>
            <a:r>
              <a:rPr lang="en-GB" dirty="0"/>
              <a:t>Submit </a:t>
            </a:r>
            <a:r>
              <a:rPr lang="en-GB" b="1" i="1" dirty="0">
                <a:solidFill>
                  <a:schemeClr val="accent6"/>
                </a:solidFill>
              </a:rPr>
              <a:t>commands</a:t>
            </a:r>
            <a:r>
              <a:rPr lang="en-GB" dirty="0">
                <a:solidFill>
                  <a:schemeClr val="accent6"/>
                </a:solidFill>
              </a:rPr>
              <a:t> </a:t>
            </a:r>
            <a:r>
              <a:rPr lang="en-GB" dirty="0"/>
              <a:t>… transfer memory objects and execute kernels</a:t>
            </a:r>
          </a:p>
        </p:txBody>
      </p:sp>
      <p:pic>
        <p:nvPicPr>
          <p:cNvPr id="4" name="Picture 2"/>
          <p:cNvPicPr>
            <a:picLocks noChangeAspect="1" noChangeArrowheads="1"/>
          </p:cNvPicPr>
          <p:nvPr/>
        </p:nvPicPr>
        <p:blipFill>
          <a:blip r:embed="rId2" cstate="print"/>
          <a:srcRect/>
          <a:stretch>
            <a:fillRect/>
          </a:stretch>
        </p:blipFill>
        <p:spPr bwMode="auto">
          <a:xfrm>
            <a:off x="683568" y="5083060"/>
            <a:ext cx="1180414" cy="1516522"/>
          </a:xfrm>
          <a:prstGeom prst="rect">
            <a:avLst/>
          </a:prstGeom>
          <a:noFill/>
          <a:ln w="9525">
            <a:noFill/>
            <a:miter lim="800000"/>
            <a:headEnd/>
            <a:tailEnd/>
          </a:ln>
        </p:spPr>
      </p:pic>
      <p:sp>
        <p:nvSpPr>
          <p:cNvPr id="5" name="TextBox 4"/>
          <p:cNvSpPr txBox="1"/>
          <p:nvPr/>
        </p:nvSpPr>
        <p:spPr>
          <a:xfrm>
            <a:off x="3203848" y="5056491"/>
            <a:ext cx="4968552" cy="1569660"/>
          </a:xfrm>
          <a:prstGeom prst="rect">
            <a:avLst/>
          </a:prstGeom>
          <a:noFill/>
        </p:spPr>
        <p:txBody>
          <a:bodyPr wrap="square" rtlCol="0">
            <a:spAutoFit/>
          </a:bodyPr>
          <a:lstStyle/>
          <a:p>
            <a:r>
              <a:rPr lang="en-GB" sz="1600" dirty="0"/>
              <a:t>As we go over the next set of slides, cross reference  content on the slides to the reference card.  This will help you get used to the reference card and how to pull information from the card and express it in code. </a:t>
            </a:r>
          </a:p>
          <a:p>
            <a:endParaRPr lang="en-GB" sz="1600" dirty="0"/>
          </a:p>
        </p:txBody>
      </p:sp>
    </p:spTree>
    <p:extLst>
      <p:ext uri="{BB962C8B-B14F-4D97-AF65-F5344CB8AC3E}">
        <p14:creationId xmlns:p14="http://schemas.microsoft.com/office/powerpoint/2010/main" val="223576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up)">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up)">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up)">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up)">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The basic platform and runtime APIs in OpenCL (using C)</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6870703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1. Define the platform</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Grab the first available </a:t>
            </a:r>
            <a:r>
              <a:rPr lang="en-GB" sz="2400" b="1" u="sng" dirty="0">
                <a:solidFill>
                  <a:schemeClr val="accent6"/>
                </a:solidFill>
              </a:rPr>
              <a:t>platform</a:t>
            </a:r>
            <a:r>
              <a:rPr lang="en-GB" sz="2400" dirty="0"/>
              <a:t>:</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clGetPlatformIDs</a:t>
            </a:r>
            <a:r>
              <a:rPr lang="en-GB" sz="2000" dirty="0">
                <a:latin typeface="Courier New Bold"/>
              </a:rPr>
              <a:t>(1, &amp;</a:t>
            </a:r>
            <a:r>
              <a:rPr lang="en-GB" sz="2000" dirty="0" err="1">
                <a:latin typeface="Courier New Bold"/>
              </a:rPr>
              <a:t>firstPlatformId</a:t>
            </a:r>
            <a:r>
              <a:rPr lang="en-GB" sz="2000" dirty="0">
                <a:latin typeface="Courier New Bold"/>
              </a:rPr>
              <a:t>, </a:t>
            </a:r>
          </a:p>
          <a:p>
            <a:pPr marL="457200" lvl="1" indent="0">
              <a:buNone/>
            </a:pPr>
            <a:r>
              <a:rPr lang="en-GB" sz="2000" dirty="0">
                <a:latin typeface="Courier New Bold"/>
              </a:rPr>
              <a:t>                               &amp;</a:t>
            </a:r>
            <a:r>
              <a:rPr lang="en-GB" sz="2000" dirty="0" err="1">
                <a:latin typeface="Courier New Bold"/>
              </a:rPr>
              <a:t>numPlatforms</a:t>
            </a:r>
            <a:r>
              <a:rPr lang="en-GB" sz="2000" dirty="0">
                <a:latin typeface="Courier New Bold"/>
              </a:rPr>
              <a:t>);</a:t>
            </a:r>
          </a:p>
          <a:p>
            <a:pPr marL="457200" lvl="1" indent="0">
              <a:buNone/>
            </a:pPr>
            <a:endParaRPr lang="en-GB" sz="1400" dirty="0">
              <a:latin typeface="Letter Gothic Std"/>
            </a:endParaRPr>
          </a:p>
          <a:p>
            <a:pPr marL="357188" indent="-357188"/>
            <a:r>
              <a:rPr lang="en-GB" sz="2400" dirty="0"/>
              <a:t>Use the first CPU </a:t>
            </a:r>
            <a:r>
              <a:rPr lang="en-GB" sz="2400" b="1" u="sng" dirty="0">
                <a:solidFill>
                  <a:schemeClr val="accent6"/>
                </a:solidFill>
              </a:rPr>
              <a:t>device</a:t>
            </a:r>
            <a:r>
              <a:rPr lang="en-GB" sz="2400" dirty="0">
                <a:solidFill>
                  <a:schemeClr val="accent6"/>
                </a:solidFill>
              </a:rPr>
              <a:t> </a:t>
            </a:r>
            <a:r>
              <a:rPr lang="en-GB" sz="2400" dirty="0"/>
              <a:t>the platform provides:</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clGetDeviceIDs</a:t>
            </a:r>
            <a:r>
              <a:rPr lang="en-GB" sz="2000" dirty="0">
                <a:latin typeface="Courier New Bold"/>
              </a:rPr>
              <a:t>(</a:t>
            </a:r>
            <a:r>
              <a:rPr lang="en-GB" sz="2000" dirty="0" err="1">
                <a:latin typeface="Courier New Bold"/>
              </a:rPr>
              <a:t>firstPlatformId</a:t>
            </a:r>
            <a:r>
              <a:rPr lang="en-GB" sz="2000" dirty="0">
                <a:latin typeface="Courier New Bold"/>
              </a:rPr>
              <a:t>,</a:t>
            </a:r>
          </a:p>
          <a:p>
            <a:pPr marL="457200" lvl="1" indent="0">
              <a:buNone/>
            </a:pPr>
            <a:r>
              <a:rPr lang="en-GB" sz="2000" dirty="0">
                <a:latin typeface="Courier New Bold"/>
              </a:rPr>
              <a:t>            CL_DEVICE_TYPE_CPU, 1, &amp;</a:t>
            </a:r>
            <a:r>
              <a:rPr lang="en-GB" sz="2000" dirty="0" err="1">
                <a:latin typeface="Courier New Bold"/>
              </a:rPr>
              <a:t>device_id</a:t>
            </a:r>
            <a:r>
              <a:rPr lang="en-GB" sz="2000" dirty="0">
                <a:latin typeface="Courier New Bold"/>
              </a:rPr>
              <a:t>, NULL);</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context</a:t>
            </a:r>
            <a:r>
              <a:rPr lang="en-GB" sz="2400" dirty="0">
                <a:solidFill>
                  <a:schemeClr val="accent6"/>
                </a:solidFill>
              </a:rPr>
              <a:t> </a:t>
            </a:r>
            <a:r>
              <a:rPr lang="en-GB" sz="2400" dirty="0"/>
              <a:t>with a single device:</a:t>
            </a:r>
          </a:p>
          <a:p>
            <a:pPr marL="457200" lvl="1" indent="0">
              <a:buNone/>
            </a:pPr>
            <a:r>
              <a:rPr lang="en-GB" sz="2000" dirty="0">
                <a:latin typeface="Courier New Bold"/>
              </a:rPr>
              <a:t>context = </a:t>
            </a:r>
            <a:r>
              <a:rPr lang="en-GB" sz="2000" b="1" dirty="0" err="1">
                <a:solidFill>
                  <a:schemeClr val="tx2">
                    <a:lumMod val="75000"/>
                  </a:schemeClr>
                </a:solidFill>
                <a:latin typeface="Courier New Bold"/>
              </a:rPr>
              <a:t>clCreateContext</a:t>
            </a:r>
            <a:r>
              <a:rPr lang="en-GB" sz="2000" dirty="0">
                <a:latin typeface="Courier New Bold"/>
              </a:rPr>
              <a:t>(</a:t>
            </a:r>
            <a:r>
              <a:rPr lang="en-GB" sz="2000" dirty="0" err="1">
                <a:latin typeface="Courier New Bold"/>
              </a:rPr>
              <a:t>firstPlatformId</a:t>
            </a:r>
            <a:r>
              <a:rPr lang="en-GB" sz="2000" dirty="0">
                <a:latin typeface="Courier New Bold"/>
              </a:rPr>
              <a:t>, 1,</a:t>
            </a:r>
          </a:p>
          <a:p>
            <a:pPr marL="457200" lvl="1" indent="0">
              <a:buNone/>
            </a:pPr>
            <a:r>
              <a:rPr lang="en-GB" sz="2000" dirty="0">
                <a:latin typeface="Courier New Bold"/>
              </a:rPr>
              <a:t>                       &amp;</a:t>
            </a:r>
            <a:r>
              <a:rPr lang="en-GB" sz="2000" dirty="0" err="1">
                <a:latin typeface="Courier New Bold"/>
              </a:rPr>
              <a:t>device_id</a:t>
            </a:r>
            <a:r>
              <a:rPr lang="en-GB" sz="2000" dirty="0">
                <a:latin typeface="Courier New Bold"/>
              </a:rPr>
              <a:t>, NULL, NULL, &amp;err);</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command-queue</a:t>
            </a:r>
            <a:r>
              <a:rPr lang="en-GB" sz="2400" dirty="0">
                <a:solidFill>
                  <a:schemeClr val="accent3"/>
                </a:solidFill>
              </a:rPr>
              <a:t> </a:t>
            </a:r>
            <a:r>
              <a:rPr lang="en-GB" sz="2400" dirty="0"/>
              <a:t>to feed our device:</a:t>
            </a:r>
          </a:p>
          <a:p>
            <a:pPr marL="457200" lvl="1" indent="0">
              <a:buNone/>
            </a:pPr>
            <a:r>
              <a:rPr lang="en-GB" sz="2000" dirty="0">
                <a:latin typeface="Courier New Bold"/>
              </a:rPr>
              <a:t>commands = </a:t>
            </a:r>
            <a:r>
              <a:rPr lang="en-GB" sz="2000" b="1" dirty="0" err="1">
                <a:solidFill>
                  <a:schemeClr val="tx2">
                    <a:lumMod val="75000"/>
                  </a:schemeClr>
                </a:solidFill>
                <a:latin typeface="Courier New Bold"/>
              </a:rPr>
              <a:t>clCreateCommandQueue</a:t>
            </a:r>
            <a:r>
              <a:rPr lang="en-GB" sz="2000" dirty="0">
                <a:latin typeface="Courier New Bold"/>
              </a:rPr>
              <a:t>(context, </a:t>
            </a:r>
            <a:r>
              <a:rPr lang="en-GB" sz="2000" dirty="0" err="1">
                <a:latin typeface="Courier New Bold"/>
              </a:rPr>
              <a:t>device_id</a:t>
            </a:r>
            <a:r>
              <a:rPr lang="en-GB" sz="2000" dirty="0">
                <a:latin typeface="Courier New Bold"/>
              </a:rPr>
              <a:t>,</a:t>
            </a:r>
          </a:p>
          <a:p>
            <a:pPr marL="457200" lvl="1" indent="0">
              <a:buNone/>
            </a:pPr>
            <a:r>
              <a:rPr lang="en-GB" sz="2000" dirty="0">
                <a:latin typeface="Courier New Bold"/>
              </a:rPr>
              <a:t>                                            0, &amp;err);</a:t>
            </a:r>
          </a:p>
        </p:txBody>
      </p:sp>
    </p:spTree>
    <p:extLst>
      <p:ext uri="{BB962C8B-B14F-4D97-AF65-F5344CB8AC3E}">
        <p14:creationId xmlns:p14="http://schemas.microsoft.com/office/powerpoint/2010/main" val="727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wipe(up)">
                                      <p:cBhvr>
                                        <p:cTn id="29" dur="500"/>
                                        <p:tgtEl>
                                          <p:spTgt spid="3">
                                            <p:txEl>
                                              <p:pRg st="12" end="12"/>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wipe(up)">
                                      <p:cBhvr>
                                        <p:cTn id="32" dur="500"/>
                                        <p:tgtEl>
                                          <p:spTgt spid="3">
                                            <p:txEl>
                                              <p:pRg st="13" end="13"/>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animEffect transition="in" filter="wipe(up)">
                                      <p:cBhvr>
                                        <p:cTn id="3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Context and Command-Queues</a:t>
            </a:r>
          </a:p>
        </p:txBody>
      </p:sp>
      <p:sp>
        <p:nvSpPr>
          <p:cNvPr id="4" name="Content Placeholder 3"/>
          <p:cNvSpPr>
            <a:spLocks noGrp="1"/>
          </p:cNvSpPr>
          <p:nvPr>
            <p:ph sz="half" idx="1"/>
          </p:nvPr>
        </p:nvSpPr>
        <p:spPr>
          <a:xfrm>
            <a:off x="179512" y="1207293"/>
            <a:ext cx="5328592" cy="5534075"/>
          </a:xfrm>
        </p:spPr>
        <p:txBody>
          <a:bodyPr>
            <a:normAutofit fontScale="85000" lnSpcReduction="10000"/>
          </a:bodyPr>
          <a:lstStyle/>
          <a:p>
            <a:r>
              <a:rPr lang="en-GB" b="1" i="1" u="sng" dirty="0">
                <a:solidFill>
                  <a:schemeClr val="accent2"/>
                </a:solidFill>
              </a:rPr>
              <a:t>Context</a:t>
            </a:r>
            <a:r>
              <a:rPr lang="en-GB" dirty="0">
                <a:solidFill>
                  <a:schemeClr val="accent2"/>
                </a:solidFill>
              </a:rPr>
              <a:t>: </a:t>
            </a:r>
          </a:p>
          <a:p>
            <a:pPr lvl="1"/>
            <a:r>
              <a:rPr lang="en-GB" dirty="0"/>
              <a:t>The environment within which kernels execute and in which synchronization and memory management is defined. </a:t>
            </a:r>
          </a:p>
          <a:p>
            <a:r>
              <a:rPr lang="en-GB" dirty="0"/>
              <a:t>The </a:t>
            </a:r>
            <a:r>
              <a:rPr lang="en-GB" b="1" i="1" dirty="0">
                <a:solidFill>
                  <a:schemeClr val="accent2"/>
                </a:solidFill>
              </a:rPr>
              <a:t>context</a:t>
            </a:r>
            <a:r>
              <a:rPr lang="en-GB" dirty="0">
                <a:solidFill>
                  <a:schemeClr val="accent2"/>
                </a:solidFill>
              </a:rPr>
              <a:t> </a:t>
            </a:r>
            <a:r>
              <a:rPr lang="en-GB" dirty="0"/>
              <a:t>includes:</a:t>
            </a:r>
          </a:p>
          <a:p>
            <a:pPr lvl="1"/>
            <a:r>
              <a:rPr lang="en-GB" dirty="0"/>
              <a:t>One or more devices</a:t>
            </a:r>
          </a:p>
          <a:p>
            <a:pPr lvl="1"/>
            <a:r>
              <a:rPr lang="en-GB" dirty="0"/>
              <a:t>Device memory </a:t>
            </a:r>
          </a:p>
          <a:p>
            <a:pPr lvl="1"/>
            <a:r>
              <a:rPr lang="en-GB" dirty="0"/>
              <a:t>One or more command-queues</a:t>
            </a:r>
          </a:p>
          <a:p>
            <a:r>
              <a:rPr lang="en-GB" dirty="0"/>
              <a:t>All </a:t>
            </a:r>
            <a:r>
              <a:rPr lang="en-GB" b="1" i="1" u="sng" dirty="0">
                <a:solidFill>
                  <a:schemeClr val="accent2"/>
                </a:solidFill>
              </a:rPr>
              <a:t>commands</a:t>
            </a:r>
            <a:r>
              <a:rPr lang="en-GB" dirty="0">
                <a:solidFill>
                  <a:schemeClr val="accent2"/>
                </a:solidFill>
              </a:rPr>
              <a:t> </a:t>
            </a:r>
            <a:r>
              <a:rPr lang="en-GB" dirty="0"/>
              <a:t>for a device (kernel execution, synchronization, and memory transfer operations) are submitted through a </a:t>
            </a:r>
            <a:r>
              <a:rPr lang="en-GB" b="1" i="1" dirty="0">
                <a:solidFill>
                  <a:schemeClr val="accent2"/>
                </a:solidFill>
              </a:rPr>
              <a:t>command-queue</a:t>
            </a:r>
            <a:r>
              <a:rPr lang="en-GB" dirty="0"/>
              <a:t>.  </a:t>
            </a:r>
          </a:p>
          <a:p>
            <a:r>
              <a:rPr lang="en-GB" dirty="0"/>
              <a:t>Each </a:t>
            </a:r>
            <a:r>
              <a:rPr lang="en-GB" b="1" i="1" u="sng" dirty="0">
                <a:solidFill>
                  <a:schemeClr val="accent2"/>
                </a:solidFill>
              </a:rPr>
              <a:t>command-queue</a:t>
            </a:r>
            <a:r>
              <a:rPr lang="en-GB" b="1" i="1" dirty="0"/>
              <a:t> </a:t>
            </a:r>
            <a:r>
              <a:rPr lang="en-GB" dirty="0"/>
              <a:t>points to a single device within a context.</a:t>
            </a:r>
          </a:p>
        </p:txBody>
      </p:sp>
      <p:sp>
        <p:nvSpPr>
          <p:cNvPr id="20" name="AutoShape 4"/>
          <p:cNvSpPr>
            <a:spLocks/>
          </p:cNvSpPr>
          <p:nvPr/>
        </p:nvSpPr>
        <p:spPr bwMode="auto">
          <a:xfrm>
            <a:off x="5652121" y="1488484"/>
            <a:ext cx="3102750" cy="4969080"/>
          </a:xfrm>
          <a:prstGeom prst="roundRect">
            <a:avLst>
              <a:gd name="adj" fmla="val 4954"/>
            </a:avLst>
          </a:prstGeom>
          <a:solidFill>
            <a:srgbClr val="20538D">
              <a:alpha val="28627"/>
            </a:srgbClr>
          </a:solidFill>
          <a:ln w="6350">
            <a:solidFill>
              <a:schemeClr val="tx1">
                <a:alpha val="41960"/>
              </a:schemeClr>
            </a:solidFill>
            <a:miter lim="800000"/>
            <a:headEnd/>
            <a:tailEnd/>
          </a:ln>
        </p:spPr>
        <p:txBody>
          <a:bodyPr lIns="0" tIns="0" rIns="0" bIns="0"/>
          <a:lstStyle/>
          <a:p>
            <a:endParaRPr lang="en-US">
              <a:latin typeface="Myriad Set Text" charset="0"/>
            </a:endParaRPr>
          </a:p>
        </p:txBody>
      </p:sp>
      <p:pic>
        <p:nvPicPr>
          <p:cNvPr id="21" name="Picture 5"/>
          <p:cNvPicPr>
            <a:picLocks noChangeAspect="1" noChangeArrowheads="1"/>
          </p:cNvPicPr>
          <p:nvPr/>
        </p:nvPicPr>
        <p:blipFill>
          <a:blip r:embed="rId2" cstate="print"/>
          <a:srcRect/>
          <a:stretch>
            <a:fillRect/>
          </a:stretch>
        </p:blipFill>
        <p:spPr bwMode="auto">
          <a:xfrm>
            <a:off x="6373986" y="3717032"/>
            <a:ext cx="1927003" cy="2555838"/>
          </a:xfrm>
          <a:prstGeom prst="rect">
            <a:avLst/>
          </a:prstGeom>
          <a:noFill/>
          <a:ln w="25400">
            <a:noFill/>
            <a:miter lim="800000"/>
            <a:headEnd/>
            <a:tailEnd/>
          </a:ln>
        </p:spPr>
      </p:pic>
      <p:sp>
        <p:nvSpPr>
          <p:cNvPr id="22" name="Rectangle 7"/>
          <p:cNvSpPr>
            <a:spLocks/>
          </p:cNvSpPr>
          <p:nvPr/>
        </p:nvSpPr>
        <p:spPr bwMode="auto">
          <a:xfrm>
            <a:off x="6832573" y="4005064"/>
            <a:ext cx="781984" cy="286982"/>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1600" b="1" dirty="0">
                <a:solidFill>
                  <a:srgbClr val="003434"/>
                </a:solidFill>
                <a:latin typeface="+mn-lt"/>
                <a:sym typeface="Myriad Set Semibold" charset="0"/>
              </a:rPr>
              <a:t>Queue</a:t>
            </a:r>
          </a:p>
        </p:txBody>
      </p:sp>
      <p:sp>
        <p:nvSpPr>
          <p:cNvPr id="23" name="Rectangle 9"/>
          <p:cNvSpPr>
            <a:spLocks/>
          </p:cNvSpPr>
          <p:nvPr/>
        </p:nvSpPr>
        <p:spPr bwMode="auto">
          <a:xfrm>
            <a:off x="6422595" y="5711980"/>
            <a:ext cx="1673753" cy="379896"/>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2800" b="1" dirty="0">
                <a:solidFill>
                  <a:schemeClr val="tx1"/>
                </a:solidFill>
                <a:latin typeface="+mn-lt"/>
                <a:sym typeface="Myriad Set Semibold" charset="0"/>
              </a:rPr>
              <a:t>Context</a:t>
            </a:r>
          </a:p>
        </p:txBody>
      </p:sp>
      <p:sp>
        <p:nvSpPr>
          <p:cNvPr id="24" name="Rounded Rectangle 23"/>
          <p:cNvSpPr/>
          <p:nvPr/>
        </p:nvSpPr>
        <p:spPr bwMode="auto">
          <a:xfrm>
            <a:off x="5999054" y="1751211"/>
            <a:ext cx="2459064" cy="1103200"/>
          </a:xfrm>
          <a:prstGeom prst="roundRect">
            <a:avLst/>
          </a:prstGeom>
          <a:gradFill flip="none" rotWithShape="1">
            <a:gsLst>
              <a:gs pos="0">
                <a:srgbClr val="FFFFFF">
                  <a:alpha val="88000"/>
                </a:srgbClr>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tabLst>
                <a:tab pos="68024" algn="l"/>
                <a:tab pos="753030" algn="l"/>
                <a:tab pos="1438716" algn="l"/>
                <a:tab pos="2123721" algn="l"/>
                <a:tab pos="2808046" algn="l"/>
              </a:tabLst>
              <a:defRPr/>
            </a:pPr>
            <a:r>
              <a:rPr lang="en-US" b="1" dirty="0">
                <a:solidFill>
                  <a:schemeClr val="tx1"/>
                </a:solidFill>
                <a:ea typeface="ヒラギノ角ゴ ProN W3" charset="-128"/>
              </a:rPr>
              <a:t> </a:t>
            </a:r>
          </a:p>
          <a:p>
            <a:pPr algn="ctr">
              <a:tabLst>
                <a:tab pos="68024" algn="l"/>
                <a:tab pos="753030" algn="l"/>
                <a:tab pos="1438716" algn="l"/>
                <a:tab pos="2123721" algn="l"/>
                <a:tab pos="2808046" algn="l"/>
              </a:tabLst>
              <a:defRPr/>
            </a:pPr>
            <a:r>
              <a:rPr lang="en-US" sz="2000" b="1" dirty="0">
                <a:solidFill>
                  <a:schemeClr val="tx1"/>
                </a:solidFill>
                <a:ea typeface="ヒラギノ角ゴ ProN W3" charset="-128"/>
              </a:rPr>
              <a:t>Device</a:t>
            </a:r>
          </a:p>
        </p:txBody>
      </p:sp>
      <p:sp>
        <p:nvSpPr>
          <p:cNvPr id="25" name="Rounded Rectangle 24"/>
          <p:cNvSpPr/>
          <p:nvPr/>
        </p:nvSpPr>
        <p:spPr bwMode="auto">
          <a:xfrm>
            <a:off x="6001780" y="2924944"/>
            <a:ext cx="2519926" cy="685569"/>
          </a:xfrm>
          <a:prstGeom prst="roundRect">
            <a:avLst/>
          </a:prstGeom>
          <a:solidFill>
            <a:schemeClr val="bg1">
              <a:lumMod val="85000"/>
            </a:schemeClr>
          </a:solidFill>
          <a:ln w="66675" cap="flat" cmpd="sng" algn="ctr">
            <a:solidFill>
              <a:srgbClr val="002060"/>
            </a:solidFill>
            <a:prstDash val="solid"/>
            <a:round/>
            <a:headEnd type="oval"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Arial Narrow" pitchFamily="34" charset="0"/>
              <a:ea typeface="ヒラギノ角ゴ ProN W3" charset="-128"/>
              <a:sym typeface="Myriad Set Text" charset="0"/>
            </a:endParaRPr>
          </a:p>
        </p:txBody>
      </p:sp>
      <p:sp>
        <p:nvSpPr>
          <p:cNvPr id="26" name="TextBox 25"/>
          <p:cNvSpPr txBox="1"/>
          <p:nvPr/>
        </p:nvSpPr>
        <p:spPr>
          <a:xfrm>
            <a:off x="5995530" y="3003772"/>
            <a:ext cx="2527885" cy="400110"/>
          </a:xfrm>
          <a:prstGeom prst="rect">
            <a:avLst/>
          </a:prstGeom>
          <a:noFill/>
        </p:spPr>
        <p:txBody>
          <a:bodyPr wrap="square" rtlCol="0">
            <a:spAutoFit/>
          </a:bodyPr>
          <a:lstStyle/>
          <a:p>
            <a:pPr algn="ctr"/>
            <a:r>
              <a:rPr lang="en-US" sz="2000" b="1" dirty="0">
                <a:solidFill>
                  <a:schemeClr val="tx1"/>
                </a:solidFill>
                <a:latin typeface="+mn-lt"/>
              </a:rPr>
              <a:t>Device Memory</a:t>
            </a:r>
          </a:p>
        </p:txBody>
      </p:sp>
    </p:spTree>
    <p:extLst>
      <p:ext uri="{BB962C8B-B14F-4D97-AF65-F5344CB8AC3E}">
        <p14:creationId xmlns:p14="http://schemas.microsoft.com/office/powerpoint/2010/main" val="8361776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Command-Queues</a:t>
            </a:r>
          </a:p>
        </p:txBody>
      </p:sp>
      <p:sp>
        <p:nvSpPr>
          <p:cNvPr id="5" name="Content Placeholder 4"/>
          <p:cNvSpPr>
            <a:spLocks noGrp="1"/>
          </p:cNvSpPr>
          <p:nvPr>
            <p:ph sz="half" idx="1"/>
          </p:nvPr>
        </p:nvSpPr>
        <p:spPr>
          <a:xfrm>
            <a:off x="179512" y="1600200"/>
            <a:ext cx="4316288" cy="5069160"/>
          </a:xfrm>
        </p:spPr>
        <p:txBody>
          <a:bodyPr>
            <a:normAutofit fontScale="85000" lnSpcReduction="20000"/>
          </a:bodyPr>
          <a:lstStyle/>
          <a:p>
            <a:r>
              <a:rPr lang="en-GB" dirty="0"/>
              <a:t>Commands include:</a:t>
            </a:r>
          </a:p>
          <a:p>
            <a:pPr lvl="1"/>
            <a:r>
              <a:rPr lang="en-GB" dirty="0"/>
              <a:t>Kernel executions</a:t>
            </a:r>
          </a:p>
          <a:p>
            <a:pPr lvl="1"/>
            <a:r>
              <a:rPr lang="en-GB" dirty="0"/>
              <a:t>Memory object management</a:t>
            </a:r>
          </a:p>
          <a:p>
            <a:pPr lvl="1"/>
            <a:r>
              <a:rPr lang="en-GB" dirty="0"/>
              <a:t>Synchronization</a:t>
            </a:r>
          </a:p>
          <a:p>
            <a:r>
              <a:rPr lang="en-GB" dirty="0"/>
              <a:t>The only way to submit </a:t>
            </a:r>
            <a:r>
              <a:rPr lang="en-GB" dirty="0">
                <a:solidFill>
                  <a:schemeClr val="accent1"/>
                </a:solidFill>
              </a:rPr>
              <a:t>commands</a:t>
            </a:r>
            <a:r>
              <a:rPr lang="en-GB" dirty="0"/>
              <a:t> to a device is through a </a:t>
            </a:r>
            <a:r>
              <a:rPr lang="en-GB" dirty="0">
                <a:solidFill>
                  <a:schemeClr val="accent6"/>
                </a:solidFill>
              </a:rPr>
              <a:t>command-queue</a:t>
            </a:r>
            <a:r>
              <a:rPr lang="en-GB" dirty="0"/>
              <a:t>.  </a:t>
            </a:r>
          </a:p>
          <a:p>
            <a:r>
              <a:rPr lang="en-GB" dirty="0"/>
              <a:t>Each command-queue points to a </a:t>
            </a:r>
            <a:r>
              <a:rPr lang="en-GB" dirty="0">
                <a:solidFill>
                  <a:schemeClr val="accent1"/>
                </a:solidFill>
              </a:rPr>
              <a:t>single</a:t>
            </a:r>
            <a:r>
              <a:rPr lang="en-GB" dirty="0"/>
              <a:t> device within a context. </a:t>
            </a:r>
          </a:p>
          <a:p>
            <a:r>
              <a:rPr lang="en-GB" dirty="0">
                <a:solidFill>
                  <a:schemeClr val="accent6"/>
                </a:solidFill>
              </a:rPr>
              <a:t>Multiple command-queues can feed a single device.</a:t>
            </a:r>
          </a:p>
          <a:p>
            <a:pPr lvl="1"/>
            <a:r>
              <a:rPr lang="en-GB" dirty="0"/>
              <a:t>Used to define independent streams of commands that don’t require synchronization</a:t>
            </a:r>
          </a:p>
          <a:p>
            <a:endParaRPr lang="en-GB" dirty="0"/>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262407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Course materials</a:t>
            </a:r>
          </a:p>
        </p:txBody>
      </p:sp>
      <p:sp>
        <p:nvSpPr>
          <p:cNvPr id="8" name="Content Placeholder 7"/>
          <p:cNvSpPr>
            <a:spLocks noGrp="1"/>
          </p:cNvSpPr>
          <p:nvPr>
            <p:ph idx="1"/>
          </p:nvPr>
        </p:nvSpPr>
        <p:spPr/>
        <p:txBody>
          <a:bodyPr>
            <a:normAutofit/>
          </a:bodyPr>
          <a:lstStyle/>
          <a:p>
            <a:pPr marL="0" indent="0" algn="ctr">
              <a:buNone/>
            </a:pPr>
            <a:endParaRPr lang="en-GB" sz="2400" dirty="0"/>
          </a:p>
          <a:p>
            <a:pPr marL="0" indent="0" algn="ctr">
              <a:buNone/>
            </a:pPr>
            <a:r>
              <a:rPr lang="en-GB" sz="2400" dirty="0">
                <a:hlinkClick r:id="rId2"/>
              </a:rPr>
              <a:t>http://www.cs.bris.ac.uk/~simonm/OpenCL/</a:t>
            </a:r>
            <a:endParaRPr lang="en-GB" sz="2400" dirty="0"/>
          </a:p>
          <a:p>
            <a:pPr marL="0" indent="0" algn="ctr">
              <a:buNone/>
            </a:pPr>
            <a:endParaRPr lang="en-GB" sz="2400" dirty="0"/>
          </a:p>
          <a:p>
            <a:pPr marL="0" indent="0" algn="ctr">
              <a:buNone/>
            </a:pPr>
            <a:r>
              <a:rPr lang="en-GB" sz="2400" dirty="0"/>
              <a:t>Training-Part1.pdf, Training-Part1.pdf</a:t>
            </a:r>
          </a:p>
          <a:p>
            <a:pPr marL="0" indent="0" algn="ctr">
              <a:buNone/>
            </a:pPr>
            <a:endParaRPr lang="en-GB" sz="2400" dirty="0"/>
          </a:p>
          <a:p>
            <a:pPr marL="0" indent="0" algn="ctr">
              <a:buNone/>
            </a:pPr>
            <a:r>
              <a:rPr lang="en-GB" sz="2400" dirty="0"/>
              <a:t>Intro-</a:t>
            </a:r>
            <a:r>
              <a:rPr lang="en-GB" sz="2400" dirty="0" err="1"/>
              <a:t>Exercises.zip</a:t>
            </a:r>
            <a:r>
              <a:rPr lang="en-GB" sz="2400"/>
              <a:t>, Advanced</a:t>
            </a:r>
            <a:r>
              <a:rPr lang="en-GB" sz="2400" dirty="0"/>
              <a:t>-</a:t>
            </a:r>
            <a:r>
              <a:rPr lang="en-GB" sz="2400" dirty="0" err="1"/>
              <a:t>Exercises.zip</a:t>
            </a:r>
            <a:endParaRPr lang="en-GB" sz="2400" dirty="0"/>
          </a:p>
        </p:txBody>
      </p:sp>
      <p:sp>
        <p:nvSpPr>
          <p:cNvPr id="2" name="TextBox 1">
            <a:extLst>
              <a:ext uri="{FF2B5EF4-FFF2-40B4-BE49-F238E27FC236}">
                <a16:creationId xmlns:a16="http://schemas.microsoft.com/office/drawing/2014/main" id="{3CBDBB34-D382-A64D-AE8E-485DDC8C2A99}"/>
              </a:ext>
            </a:extLst>
          </p:cNvPr>
          <p:cNvSpPr txBox="1"/>
          <p:nvPr/>
        </p:nvSpPr>
        <p:spPr>
          <a:xfrm rot="19470269">
            <a:off x="621078" y="2276872"/>
            <a:ext cx="7901843" cy="2646878"/>
          </a:xfrm>
          <a:prstGeom prst="rect">
            <a:avLst/>
          </a:prstGeom>
          <a:noFill/>
        </p:spPr>
        <p:txBody>
          <a:bodyPr wrap="none" rtlCol="0">
            <a:spAutoFit/>
          </a:bodyPr>
          <a:lstStyle/>
          <a:p>
            <a:r>
              <a:rPr lang="en-GB" sz="16600" b="1" dirty="0">
                <a:solidFill>
                  <a:srgbClr val="FF0000"/>
                </a:solidFill>
              </a:rPr>
              <a:t>UPDATE</a:t>
            </a:r>
            <a:endParaRPr lang="en-GB" sz="2400" b="1" dirty="0">
              <a:solidFill>
                <a:srgbClr val="FF0000"/>
              </a:solidFill>
            </a:endParaRPr>
          </a:p>
        </p:txBody>
      </p:sp>
    </p:spTree>
    <p:extLst>
      <p:ext uri="{BB962C8B-B14F-4D97-AF65-F5344CB8AC3E}">
        <p14:creationId xmlns:p14="http://schemas.microsoft.com/office/powerpoint/2010/main" val="4001687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normAutofit fontScale="90000"/>
          </a:bodyPr>
          <a:lstStyle/>
          <a:p>
            <a:r>
              <a:rPr lang="en-GB" dirty="0"/>
              <a:t>Command-Queue execution details</a:t>
            </a:r>
          </a:p>
        </p:txBody>
      </p:sp>
      <p:sp>
        <p:nvSpPr>
          <p:cNvPr id="5" name="Content Placeholder 4"/>
          <p:cNvSpPr>
            <a:spLocks noGrp="1"/>
          </p:cNvSpPr>
          <p:nvPr>
            <p:ph sz="half" idx="1"/>
          </p:nvPr>
        </p:nvSpPr>
        <p:spPr>
          <a:xfrm>
            <a:off x="179511" y="1196752"/>
            <a:ext cx="6120681" cy="5544616"/>
          </a:xfrm>
        </p:spPr>
        <p:txBody>
          <a:bodyPr>
            <a:normAutofit/>
          </a:bodyPr>
          <a:lstStyle/>
          <a:p>
            <a:pPr marL="0" indent="0">
              <a:buNone/>
            </a:pPr>
            <a:r>
              <a:rPr lang="en-GB" sz="2400" b="1" i="1" dirty="0">
                <a:solidFill>
                  <a:schemeClr val="accent2"/>
                </a:solidFill>
              </a:rPr>
              <a:t>Command queues </a:t>
            </a:r>
            <a:r>
              <a:rPr lang="en-GB" sz="2400" dirty="0"/>
              <a:t>can be configured in different ways to control how commands execute</a:t>
            </a:r>
          </a:p>
          <a:p>
            <a:r>
              <a:rPr lang="en-GB" sz="2400" b="1" i="1" dirty="0">
                <a:solidFill>
                  <a:schemeClr val="accent2"/>
                </a:solidFill>
              </a:rPr>
              <a:t>In-order queues</a:t>
            </a:r>
            <a:r>
              <a:rPr lang="en-GB" sz="2400" dirty="0">
                <a:solidFill>
                  <a:schemeClr val="accent2"/>
                </a:solidFill>
              </a:rPr>
              <a:t>:</a:t>
            </a:r>
          </a:p>
          <a:p>
            <a:pPr lvl="1"/>
            <a:r>
              <a:rPr lang="en-GB" sz="1800" dirty="0"/>
              <a:t>Commands are </a:t>
            </a:r>
            <a:r>
              <a:rPr lang="en-GB" sz="1800" dirty="0" err="1"/>
              <a:t>enqueued</a:t>
            </a:r>
            <a:r>
              <a:rPr lang="en-GB" sz="1800" dirty="0"/>
              <a:t> and complete in the order they appear in the program (program-order)</a:t>
            </a:r>
          </a:p>
          <a:p>
            <a:r>
              <a:rPr lang="en-GB" sz="2400" b="1" i="1" dirty="0">
                <a:solidFill>
                  <a:schemeClr val="accent2"/>
                </a:solidFill>
              </a:rPr>
              <a:t>Out-of-order queues</a:t>
            </a:r>
            <a:r>
              <a:rPr lang="en-GB" sz="2400" dirty="0">
                <a:solidFill>
                  <a:schemeClr val="accent2"/>
                </a:solidFill>
              </a:rPr>
              <a:t>:</a:t>
            </a:r>
          </a:p>
          <a:p>
            <a:pPr lvl="1"/>
            <a:r>
              <a:rPr lang="en-GB" sz="1800" dirty="0"/>
              <a:t>Commands are </a:t>
            </a:r>
            <a:r>
              <a:rPr lang="en-GB" sz="1800" dirty="0" err="1"/>
              <a:t>enqueued</a:t>
            </a:r>
            <a:r>
              <a:rPr lang="en-GB" sz="1800" dirty="0"/>
              <a:t> in program-order but can execute (and hence complete) in any order.</a:t>
            </a:r>
          </a:p>
          <a:p>
            <a:r>
              <a:rPr lang="en-GB" sz="2400" dirty="0">
                <a:solidFill>
                  <a:schemeClr val="accent2"/>
                </a:solidFill>
              </a:rPr>
              <a:t>Execution of commands in the command-queue are guaranteed to be completed at synchronization points</a:t>
            </a:r>
          </a:p>
          <a:p>
            <a:pPr lvl="1"/>
            <a:r>
              <a:rPr lang="en-GB" sz="1800" dirty="0"/>
              <a:t>Discussed later</a:t>
            </a:r>
          </a:p>
          <a:p>
            <a:r>
              <a:rPr lang="en-GB" sz="2200" dirty="0"/>
              <a:t>In practice, a single in-order command queue per device works well</a:t>
            </a:r>
          </a:p>
        </p:txBody>
      </p:sp>
      <p:grpSp>
        <p:nvGrpSpPr>
          <p:cNvPr id="16" name="Group 15"/>
          <p:cNvGrpSpPr>
            <a:grpSpLocks/>
          </p:cNvGrpSpPr>
          <p:nvPr/>
        </p:nvGrpSpPr>
        <p:grpSpPr bwMode="auto">
          <a:xfrm>
            <a:off x="6390783" y="2302940"/>
            <a:ext cx="2655489" cy="3274705"/>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45" y="1849"/>
              <a:ext cx="439"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690" y="1849"/>
              <a:ext cx="435"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1545941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2. Create and Build the program</a:t>
            </a:r>
          </a:p>
        </p:txBody>
      </p:sp>
      <p:sp>
        <p:nvSpPr>
          <p:cNvPr id="3" name="Content Placeholder 2"/>
          <p:cNvSpPr>
            <a:spLocks noGrp="1"/>
          </p:cNvSpPr>
          <p:nvPr>
            <p:ph idx="1"/>
          </p:nvPr>
        </p:nvSpPr>
        <p:spPr>
          <a:xfrm>
            <a:off x="179512" y="980728"/>
            <a:ext cx="8964488" cy="5688632"/>
          </a:xfrm>
        </p:spPr>
        <p:txBody>
          <a:bodyPr>
            <a:noAutofit/>
          </a:bodyPr>
          <a:lstStyle/>
          <a:p>
            <a:r>
              <a:rPr lang="en-GB" sz="2400" dirty="0"/>
              <a:t>Define source code for the kernel-program as a string literal (great for toy programs) or read from a file (for real applications).</a:t>
            </a:r>
          </a:p>
          <a:p>
            <a:endParaRPr lang="en-GB" sz="2400" dirty="0"/>
          </a:p>
          <a:p>
            <a:r>
              <a:rPr lang="en-GB" sz="2400" dirty="0"/>
              <a:t>Create the </a:t>
            </a:r>
            <a:r>
              <a:rPr lang="en-GB" sz="2400" b="1" u="sng" dirty="0">
                <a:solidFill>
                  <a:schemeClr val="accent6"/>
                </a:solidFill>
              </a:rPr>
              <a:t>program object</a:t>
            </a:r>
            <a:r>
              <a:rPr lang="en-GB" sz="2400" dirty="0">
                <a:solidFill>
                  <a:schemeClr val="accent6"/>
                </a:solidFill>
              </a:rPr>
              <a:t> </a:t>
            </a:r>
            <a:r>
              <a:rPr lang="en-GB" sz="2400" dirty="0">
                <a:solidFill>
                  <a:srgbClr val="800000"/>
                </a:solidFill>
              </a:rPr>
              <a:t>from your kernel source code</a:t>
            </a:r>
            <a:r>
              <a:rPr lang="en-GB" sz="2400" dirty="0"/>
              <a:t>:</a:t>
            </a:r>
          </a:p>
          <a:p>
            <a:pPr marL="457200" lvl="1" indent="0">
              <a:buNone/>
            </a:pPr>
            <a:endParaRPr lang="en-GB" sz="2000" dirty="0">
              <a:latin typeface="Courier New Bold"/>
            </a:endParaRPr>
          </a:p>
          <a:p>
            <a:pPr marL="457200" lvl="1" indent="0">
              <a:buNone/>
            </a:pPr>
            <a:r>
              <a:rPr lang="en-GB" sz="2000" dirty="0">
                <a:latin typeface="Courier New Bold"/>
              </a:rPr>
              <a:t>program = </a:t>
            </a:r>
            <a:r>
              <a:rPr lang="en-GB" sz="2000" b="1" dirty="0" err="1">
                <a:solidFill>
                  <a:schemeClr val="tx2">
                    <a:lumMod val="75000"/>
                  </a:schemeClr>
                </a:solidFill>
                <a:latin typeface="Courier New Bold"/>
              </a:rPr>
              <a:t>clCreateProgramWithSource</a:t>
            </a:r>
            <a:r>
              <a:rPr lang="en-GB" sz="2000" dirty="0">
                <a:latin typeface="Courier New Bold"/>
              </a:rPr>
              <a:t>(context, 1</a:t>
            </a:r>
          </a:p>
          <a:p>
            <a:pPr marL="457200" lvl="1" indent="0">
              <a:buNone/>
            </a:pPr>
            <a:r>
              <a:rPr lang="en-GB" sz="2000" dirty="0">
                <a:latin typeface="Courier New Bold"/>
              </a:rPr>
              <a:t>           (</a:t>
            </a:r>
            <a:r>
              <a:rPr lang="en-GB" sz="2000" dirty="0" err="1">
                <a:solidFill>
                  <a:schemeClr val="accent2"/>
                </a:solidFill>
                <a:latin typeface="Courier New Bold"/>
              </a:rPr>
              <a:t>const</a:t>
            </a:r>
            <a:r>
              <a:rPr lang="en-GB" sz="2000" dirty="0">
                <a:solidFill>
                  <a:schemeClr val="accent2"/>
                </a:solidFill>
                <a:latin typeface="Courier New Bold"/>
              </a:rPr>
              <a:t> char</a:t>
            </a:r>
            <a:r>
              <a:rPr lang="en-GB" sz="2000" dirty="0">
                <a:latin typeface="Courier New Bold"/>
              </a:rPr>
              <a:t>**) &amp;</a:t>
            </a:r>
            <a:r>
              <a:rPr lang="en-GB" sz="2000" dirty="0" err="1">
                <a:latin typeface="Courier New Bold"/>
              </a:rPr>
              <a:t>KernelSource</a:t>
            </a:r>
            <a:r>
              <a:rPr lang="en-GB" sz="2000" dirty="0">
                <a:latin typeface="Courier New Bold"/>
              </a:rPr>
              <a:t>, NULL, &amp;err);</a:t>
            </a:r>
          </a:p>
          <a:p>
            <a:pPr marL="457200" lvl="1" indent="0">
              <a:buNone/>
            </a:pPr>
            <a:endParaRPr lang="en-GB" sz="1400" dirty="0">
              <a:latin typeface="Courier New Bold"/>
            </a:endParaRPr>
          </a:p>
          <a:p>
            <a:pPr marL="357188" indent="-357188"/>
            <a:r>
              <a:rPr lang="en-GB" sz="2400" b="1" u="sng" dirty="0">
                <a:solidFill>
                  <a:schemeClr val="accent6"/>
                </a:solidFill>
              </a:rPr>
              <a:t>Compile</a:t>
            </a:r>
            <a:r>
              <a:rPr lang="en-GB" sz="2400" dirty="0">
                <a:solidFill>
                  <a:schemeClr val="accent6"/>
                </a:solidFill>
              </a:rPr>
              <a:t> </a:t>
            </a:r>
            <a:r>
              <a:rPr lang="en-GB" sz="2400" dirty="0"/>
              <a:t>the program to create a “dynamic library” from which specific kernels can be pulled:</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clBuildProgram</a:t>
            </a:r>
            <a:r>
              <a:rPr lang="en-GB" sz="2000" dirty="0">
                <a:latin typeface="Courier New Bold"/>
              </a:rPr>
              <a:t>(program, 0, NULL,NULL,NULL,NULL);</a:t>
            </a:r>
            <a:endParaRPr lang="en-GB" sz="1400" dirty="0">
              <a:latin typeface="Courier New Bold"/>
            </a:endParaRPr>
          </a:p>
        </p:txBody>
      </p:sp>
    </p:spTree>
    <p:extLst>
      <p:ext uri="{BB962C8B-B14F-4D97-AF65-F5344CB8AC3E}">
        <p14:creationId xmlns:p14="http://schemas.microsoft.com/office/powerpoint/2010/main" val="59427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up)">
                                      <p:cBhvr>
                                        <p:cTn id="10" dur="500"/>
                                        <p:tgtEl>
                                          <p:spTgt spid="3">
                                            <p:txEl>
                                              <p:pRg st="4" end="4"/>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up)">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up)">
                                      <p:cBhvr>
                                        <p:cTn id="18" dur="500"/>
                                        <p:tgtEl>
                                          <p:spTgt spid="3">
                                            <p:txEl>
                                              <p:pRg st="7" end="7"/>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a:spLocks/>
          </p:cNvSpPr>
          <p:nvPr/>
        </p:nvSpPr>
        <p:spPr bwMode="auto">
          <a:xfrm>
            <a:off x="35496" y="4412018"/>
            <a:ext cx="5040560" cy="2329350"/>
          </a:xfrm>
          <a:prstGeom prst="rect">
            <a:avLst/>
          </a:prstGeom>
          <a:noFill/>
          <a:ln w="25400">
            <a:noFill/>
            <a:miter lim="800000"/>
            <a:headEnd/>
            <a:tailEnd/>
          </a:ln>
        </p:spPr>
        <p:txBody>
          <a:bodyPr lIns="0" tIns="0" rIns="0" bIns="0"/>
          <a:lstStyle/>
          <a:p>
            <a:pPr marL="31750">
              <a:lnSpc>
                <a:spcPct val="100000"/>
              </a:lnSpc>
              <a:tabLst>
                <a:tab pos="55563" algn="l"/>
                <a:tab pos="627063" algn="l"/>
                <a:tab pos="1198563" algn="l"/>
                <a:tab pos="1768475" algn="l"/>
                <a:tab pos="2333625" algn="l"/>
              </a:tabLst>
            </a:pPr>
            <a:r>
              <a:rPr lang="en-US" sz="1400" b="1" dirty="0">
                <a:solidFill>
                  <a:schemeClr val="accent1"/>
                </a:solidFill>
                <a:latin typeface="Courier New Bold"/>
                <a:sym typeface="Monaco" charset="0"/>
              </a:rPr>
              <a:t>__kernel</a:t>
            </a:r>
            <a:r>
              <a:rPr lang="en-US" sz="1400" b="1" dirty="0">
                <a:latin typeface="Courier New Bold"/>
                <a:sym typeface="Monaco" charset="0"/>
              </a:rPr>
              <a:t> </a:t>
            </a:r>
            <a:r>
              <a:rPr lang="en-US" sz="1400" b="1" dirty="0">
                <a:solidFill>
                  <a:schemeClr val="accent2"/>
                </a:solidFill>
                <a:latin typeface="Courier New Bold"/>
                <a:sym typeface="Monaco" charset="0"/>
              </a:rPr>
              <a:t>void </a:t>
            </a:r>
          </a:p>
          <a:p>
            <a:pPr marL="31750">
              <a:lnSpc>
                <a:spcPct val="100000"/>
              </a:lnSpc>
              <a:tabLst>
                <a:tab pos="55563" algn="l"/>
                <a:tab pos="627063" algn="l"/>
                <a:tab pos="1198563" algn="l"/>
                <a:tab pos="1768475" algn="l"/>
                <a:tab pos="2333625" algn="l"/>
              </a:tabLst>
            </a:pPr>
            <a:r>
              <a:rPr lang="en-US" sz="1400" b="1" dirty="0" err="1">
                <a:solidFill>
                  <a:schemeClr val="tx2">
                    <a:lumMod val="75000"/>
                  </a:schemeClr>
                </a:solidFill>
                <a:latin typeface="Courier New Bold"/>
                <a:sym typeface="Monaco" charset="0"/>
              </a:rPr>
              <a:t>horizontal_reflect</a:t>
            </a:r>
            <a:r>
              <a:rPr lang="en-US" sz="1400" b="1" dirty="0">
                <a:latin typeface="Courier New Bold"/>
                <a:sym typeface="Monaco" charset="0"/>
              </a:rPr>
              <a:t>(</a:t>
            </a:r>
            <a:r>
              <a:rPr lang="en-US" sz="1400" b="1" dirty="0" err="1">
                <a:solidFill>
                  <a:schemeClr val="accent1"/>
                </a:solidFill>
                <a:latin typeface="Courier New Bold"/>
                <a:sym typeface="Monaco" charset="0"/>
              </a:rPr>
              <a:t>read_only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src</a:t>
            </a:r>
            <a:r>
              <a:rPr lang="en-US" sz="1400" b="1" dirty="0">
                <a:latin typeface="Courier New Bold"/>
                <a:sym typeface="Monaco"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1"/>
                </a:solidFill>
                <a:latin typeface="Courier New Bold"/>
                <a:sym typeface="Monaco" charset="0"/>
              </a:rPr>
              <a:t>write_only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dst</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cs typeface="Courier New Bold" charset="0"/>
                <a:sym typeface="Courier New Bold"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x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(0);  </a:t>
            </a:r>
            <a:r>
              <a:rPr lang="en-US" sz="1400" b="1" dirty="0">
                <a:solidFill>
                  <a:schemeClr val="tx1">
                    <a:lumMod val="65000"/>
                  </a:schemeClr>
                </a:solidFill>
                <a:latin typeface="Courier New Bold"/>
                <a:sym typeface="Monaco" charset="0"/>
              </a:rPr>
              <a:t>// x-</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y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(1);  </a:t>
            </a:r>
            <a:r>
              <a:rPr lang="en-US" sz="1400" b="1" dirty="0">
                <a:solidFill>
                  <a:schemeClr val="tx1">
                    <a:lumMod val="65000"/>
                  </a:schemeClr>
                </a:solidFill>
                <a:latin typeface="Courier New Bold"/>
                <a:sym typeface="Monaco" charset="0"/>
              </a:rPr>
              <a:t>// y-</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width = </a:t>
            </a:r>
            <a:r>
              <a:rPr lang="en-US" sz="1400" b="1" dirty="0" err="1">
                <a:solidFill>
                  <a:schemeClr val="tx2">
                    <a:lumMod val="75000"/>
                  </a:schemeClr>
                </a:solidFill>
                <a:latin typeface="Courier New Bold"/>
                <a:sym typeface="Monaco" charset="0"/>
              </a:rPr>
              <a:t>get_image_width</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float4</a:t>
            </a:r>
            <a:r>
              <a:rPr lang="en-US" sz="1400" b="1" dirty="0">
                <a:latin typeface="Courier New Bold"/>
                <a:sym typeface="Monaco" charset="0"/>
              </a:rPr>
              <a:t> </a:t>
            </a:r>
            <a:r>
              <a:rPr lang="en-US" sz="1400" b="1" dirty="0" err="1">
                <a:latin typeface="Courier New Bold"/>
                <a:sym typeface="Monaco" charset="0"/>
              </a:rPr>
              <a:t>src_val</a:t>
            </a:r>
            <a:r>
              <a:rPr lang="en-US" sz="1400" b="1" dirty="0">
                <a:latin typeface="Courier New Bold"/>
                <a:sym typeface="Monaco" charset="0"/>
              </a:rPr>
              <a:t> = </a:t>
            </a:r>
            <a:r>
              <a:rPr lang="en-US" sz="1400" b="1" dirty="0" err="1">
                <a:solidFill>
                  <a:schemeClr val="tx2">
                    <a:lumMod val="75000"/>
                  </a:schemeClr>
                </a:solidFill>
                <a:latin typeface="Courier New Bold"/>
                <a:sym typeface="Monaco" charset="0"/>
              </a:rPr>
              <a:t>read_imagef</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sampler,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)(width-1-x, y));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tx2">
                    <a:lumMod val="75000"/>
                  </a:schemeClr>
                </a:solidFill>
                <a:latin typeface="Courier New Bold"/>
                <a:sym typeface="Monaco" charset="0"/>
              </a:rPr>
              <a:t>write_imagef</a:t>
            </a:r>
            <a:r>
              <a:rPr lang="en-US" sz="1400" b="1" dirty="0">
                <a:latin typeface="Courier New Bold"/>
                <a:sym typeface="Monaco" charset="0"/>
              </a:rPr>
              <a:t>(</a:t>
            </a:r>
            <a:r>
              <a:rPr lang="en-US" sz="1400" b="1" dirty="0" err="1">
                <a:latin typeface="Courier New Bold"/>
                <a:sym typeface="Monaco" charset="0"/>
              </a:rPr>
              <a:t>dst</a:t>
            </a: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)(x, y), </a:t>
            </a:r>
            <a:r>
              <a:rPr lang="en-US" sz="1400" b="1" dirty="0" err="1">
                <a:latin typeface="Courier New Bold"/>
                <a:sym typeface="Monaco" charset="0"/>
              </a:rPr>
              <a:t>src_val</a:t>
            </a:r>
            <a:r>
              <a:rPr lang="en-US" sz="1400" b="1" dirty="0">
                <a:latin typeface="Courier New Bold"/>
                <a:sym typeface="Monaco" charset="0"/>
              </a:rPr>
              <a:t>);</a:t>
            </a:r>
            <a:endParaRPr lang="en-US" sz="1400" b="1" dirty="0">
              <a:latin typeface="Courier New Bold"/>
              <a:sym typeface="Courier New Bold" charset="0"/>
            </a:endParaRPr>
          </a:p>
          <a:p>
            <a:pPr marL="31750">
              <a:lnSpc>
                <a:spcPct val="100000"/>
              </a:lnSpc>
              <a:tabLst>
                <a:tab pos="55563" algn="l"/>
                <a:tab pos="627063" algn="l"/>
                <a:tab pos="1198563" algn="l"/>
                <a:tab pos="1768475" algn="l"/>
                <a:tab pos="2333625" algn="l"/>
              </a:tabLst>
            </a:pPr>
            <a:r>
              <a:rPr lang="en-US" sz="1400" b="1" dirty="0">
                <a:latin typeface="Courier New Bold"/>
                <a:sym typeface="Courier New Bold" charset="0"/>
              </a:rPr>
              <a:t>}</a:t>
            </a:r>
          </a:p>
        </p:txBody>
      </p:sp>
      <p:sp>
        <p:nvSpPr>
          <p:cNvPr id="2" name="Title 1"/>
          <p:cNvSpPr>
            <a:spLocks noGrp="1"/>
          </p:cNvSpPr>
          <p:nvPr>
            <p:ph type="title"/>
          </p:nvPr>
        </p:nvSpPr>
        <p:spPr>
          <a:xfrm>
            <a:off x="107504" y="58614"/>
            <a:ext cx="8928992" cy="778098"/>
          </a:xfrm>
        </p:spPr>
        <p:txBody>
          <a:bodyPr/>
          <a:lstStyle/>
          <a:p>
            <a:r>
              <a:rPr lang="en-GB" dirty="0"/>
              <a:t>Building Program Objects</a:t>
            </a:r>
          </a:p>
        </p:txBody>
      </p:sp>
      <p:sp>
        <p:nvSpPr>
          <p:cNvPr id="3" name="Content Placeholder 2"/>
          <p:cNvSpPr>
            <a:spLocks noGrp="1"/>
          </p:cNvSpPr>
          <p:nvPr>
            <p:ph idx="1"/>
          </p:nvPr>
        </p:nvSpPr>
        <p:spPr>
          <a:xfrm>
            <a:off x="107504" y="980728"/>
            <a:ext cx="6264696" cy="3240359"/>
          </a:xfrm>
        </p:spPr>
        <p:txBody>
          <a:bodyPr>
            <a:normAutofit fontScale="77500" lnSpcReduction="20000"/>
          </a:bodyPr>
          <a:lstStyle/>
          <a:p>
            <a:r>
              <a:rPr lang="en-GB" dirty="0"/>
              <a:t>The </a:t>
            </a:r>
            <a:r>
              <a:rPr lang="en-GB" u="sng" dirty="0"/>
              <a:t>program object</a:t>
            </a:r>
            <a:r>
              <a:rPr lang="en-GB" dirty="0"/>
              <a:t> encapsulates:</a:t>
            </a:r>
          </a:p>
          <a:p>
            <a:pPr lvl="1"/>
            <a:r>
              <a:rPr lang="en-GB" dirty="0"/>
              <a:t>A context</a:t>
            </a:r>
          </a:p>
          <a:p>
            <a:pPr lvl="1"/>
            <a:r>
              <a:rPr lang="en-GB" dirty="0"/>
              <a:t>The program kernel source or binary</a:t>
            </a:r>
          </a:p>
          <a:p>
            <a:pPr lvl="1"/>
            <a:r>
              <a:rPr lang="en-GB" dirty="0"/>
              <a:t>List of target devices and build options</a:t>
            </a:r>
          </a:p>
          <a:p>
            <a:r>
              <a:rPr lang="en-GB" dirty="0"/>
              <a:t>The C API build process to create a program object:</a:t>
            </a:r>
          </a:p>
          <a:p>
            <a:pPr lvl="1"/>
            <a:r>
              <a:rPr lang="en-GB" dirty="0" err="1">
                <a:solidFill>
                  <a:schemeClr val="accent2"/>
                </a:solidFill>
                <a:latin typeface="Courier New Bold"/>
              </a:rPr>
              <a:t>clCreateProgramWithSource</a:t>
            </a:r>
            <a:r>
              <a:rPr lang="en-GB" dirty="0">
                <a:solidFill>
                  <a:schemeClr val="accent2"/>
                </a:solidFill>
                <a:latin typeface="Courier New Bold"/>
              </a:rPr>
              <a:t>()</a:t>
            </a:r>
          </a:p>
          <a:p>
            <a:pPr lvl="1"/>
            <a:r>
              <a:rPr lang="en-GB" dirty="0" err="1">
                <a:solidFill>
                  <a:schemeClr val="accent2"/>
                </a:solidFill>
                <a:latin typeface="Courier New Bold"/>
              </a:rPr>
              <a:t>clCreateProgramWithBinary</a:t>
            </a:r>
            <a:r>
              <a:rPr lang="en-GB" dirty="0">
                <a:solidFill>
                  <a:schemeClr val="accent2"/>
                </a:solidFill>
                <a:latin typeface="Courier New Bold"/>
              </a:rPr>
              <a:t>()</a:t>
            </a:r>
          </a:p>
          <a:p>
            <a:endParaRPr lang="en-GB" dirty="0"/>
          </a:p>
        </p:txBody>
      </p:sp>
      <p:sp>
        <p:nvSpPr>
          <p:cNvPr id="4" name="TextBox 3"/>
          <p:cNvSpPr txBox="1"/>
          <p:nvPr/>
        </p:nvSpPr>
        <p:spPr>
          <a:xfrm>
            <a:off x="6444208" y="1268760"/>
            <a:ext cx="2664296" cy="2031325"/>
          </a:xfrm>
          <a:prstGeom prst="rect">
            <a:avLst/>
          </a:prstGeom>
          <a:noFill/>
        </p:spPr>
        <p:txBody>
          <a:bodyPr wrap="square" rtlCol="0">
            <a:spAutoFit/>
          </a:bodyPr>
          <a:lstStyle/>
          <a:p>
            <a:r>
              <a:rPr lang="en-GB" dirty="0"/>
              <a:t>OpenCL uses </a:t>
            </a:r>
            <a:r>
              <a:rPr lang="en-GB" dirty="0">
                <a:solidFill>
                  <a:schemeClr val="accent6"/>
                </a:solidFill>
              </a:rPr>
              <a:t>runtime compilation </a:t>
            </a:r>
            <a:r>
              <a:rPr lang="en-GB" dirty="0"/>
              <a:t>… because in general you don’t know the details of the target device when you ship the program</a:t>
            </a:r>
          </a:p>
          <a:p>
            <a:endParaRPr lang="en-GB" dirty="0"/>
          </a:p>
        </p:txBody>
      </p:sp>
      <p:grpSp>
        <p:nvGrpSpPr>
          <p:cNvPr id="5" name="Group 5"/>
          <p:cNvGrpSpPr>
            <a:grpSpLocks/>
          </p:cNvGrpSpPr>
          <p:nvPr/>
        </p:nvGrpSpPr>
        <p:grpSpPr bwMode="auto">
          <a:xfrm>
            <a:off x="5507733" y="4596026"/>
            <a:ext cx="1371600" cy="1946275"/>
            <a:chOff x="0" y="0"/>
            <a:chExt cx="2016" cy="2536"/>
          </a:xfrm>
        </p:grpSpPr>
        <p:sp>
          <p:nvSpPr>
            <p:cNvPr id="6" name="Rectangle 6"/>
            <p:cNvSpPr>
              <a:spLocks/>
            </p:cNvSpPr>
            <p:nvPr/>
          </p:nvSpPr>
          <p:spPr bwMode="auto">
            <a:xfrm>
              <a:off x="0" y="0"/>
              <a:ext cx="2016" cy="1096"/>
            </a:xfrm>
            <a:prstGeom prst="rect">
              <a:avLst/>
            </a:prstGeom>
            <a:solidFill>
              <a:srgbClr val="036F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GPU</a:t>
              </a:r>
            </a:p>
          </p:txBody>
        </p:sp>
        <p:sp>
          <p:nvSpPr>
            <p:cNvPr id="7" name="Rectangle 7"/>
            <p:cNvSpPr>
              <a:spLocks/>
            </p:cNvSpPr>
            <p:nvPr/>
          </p:nvSpPr>
          <p:spPr bwMode="auto">
            <a:xfrm>
              <a:off x="0" y="1440"/>
              <a:ext cx="2016" cy="1096"/>
            </a:xfrm>
            <a:prstGeom prst="rect">
              <a:avLst/>
            </a:prstGeom>
            <a:solidFill>
              <a:srgbClr val="036A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CPU</a:t>
              </a:r>
            </a:p>
          </p:txBody>
        </p:sp>
      </p:grpSp>
      <p:grpSp>
        <p:nvGrpSpPr>
          <p:cNvPr id="8" name="Group 8"/>
          <p:cNvGrpSpPr>
            <a:grpSpLocks/>
          </p:cNvGrpSpPr>
          <p:nvPr/>
        </p:nvGrpSpPr>
        <p:grpSpPr bwMode="auto">
          <a:xfrm>
            <a:off x="4860031" y="4797152"/>
            <a:ext cx="627063" cy="1440160"/>
            <a:chOff x="0" y="0"/>
            <a:chExt cx="1120" cy="1800"/>
          </a:xfrm>
        </p:grpSpPr>
        <p:sp>
          <p:nvSpPr>
            <p:cNvPr id="9" name="AutoShape 9"/>
            <p:cNvSpPr>
              <a:spLocks/>
            </p:cNvSpPr>
            <p:nvPr/>
          </p:nvSpPr>
          <p:spPr bwMode="auto">
            <a:xfrm>
              <a:off x="24" y="0"/>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sp>
          <p:nvSpPr>
            <p:cNvPr id="10" name="AutoShape 10"/>
            <p:cNvSpPr>
              <a:spLocks/>
            </p:cNvSpPr>
            <p:nvPr/>
          </p:nvSpPr>
          <p:spPr bwMode="auto">
            <a:xfrm>
              <a:off x="0" y="1448"/>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grpSp>
      <p:sp>
        <p:nvSpPr>
          <p:cNvPr id="11" name="AutoShape 12"/>
          <p:cNvSpPr>
            <a:spLocks/>
          </p:cNvSpPr>
          <p:nvPr/>
        </p:nvSpPr>
        <p:spPr bwMode="auto">
          <a:xfrm>
            <a:off x="6950796" y="4846851"/>
            <a:ext cx="746125" cy="239713"/>
          </a:xfrm>
          <a:prstGeom prst="rightArrow">
            <a:avLst>
              <a:gd name="adj1" fmla="val 51028"/>
              <a:gd name="adj2" fmla="val 97700"/>
            </a:avLst>
          </a:prstGeom>
          <a:solidFill>
            <a:srgbClr val="E2C200"/>
          </a:solidFill>
          <a:ln w="25400">
            <a:solidFill>
              <a:srgbClr val="E2C200"/>
            </a:solidFill>
            <a:miter lim="800000"/>
            <a:headEnd/>
            <a:tailEnd/>
          </a:ln>
        </p:spPr>
        <p:txBody>
          <a:bodyPr lIns="0" tIns="0" rIns="0" bIns="0"/>
          <a:lstStyle/>
          <a:p>
            <a:endParaRPr lang="en-US" b="1"/>
          </a:p>
        </p:txBody>
      </p:sp>
      <p:sp>
        <p:nvSpPr>
          <p:cNvPr id="12" name="AutoShape 13"/>
          <p:cNvSpPr>
            <a:spLocks/>
          </p:cNvSpPr>
          <p:nvPr/>
        </p:nvSpPr>
        <p:spPr bwMode="auto">
          <a:xfrm>
            <a:off x="6934895" y="5999187"/>
            <a:ext cx="744538" cy="238125"/>
          </a:xfrm>
          <a:prstGeom prst="rightArrow">
            <a:avLst>
              <a:gd name="adj1" fmla="val 51028"/>
              <a:gd name="adj2" fmla="val 98143"/>
            </a:avLst>
          </a:prstGeom>
          <a:solidFill>
            <a:srgbClr val="E2C200"/>
          </a:solidFill>
          <a:ln w="25400">
            <a:solidFill>
              <a:srgbClr val="E2C200"/>
            </a:solidFill>
            <a:miter lim="800000"/>
            <a:headEnd/>
            <a:tailEnd/>
          </a:ln>
        </p:spPr>
        <p:txBody>
          <a:bodyPr lIns="0" tIns="0" rIns="0" bIns="0"/>
          <a:lstStyle/>
          <a:p>
            <a:endParaRPr lang="en-US" b="1"/>
          </a:p>
        </p:txBody>
      </p:sp>
      <p:sp>
        <p:nvSpPr>
          <p:cNvPr id="13" name="AutoShape 14"/>
          <p:cNvSpPr>
            <a:spLocks/>
          </p:cNvSpPr>
          <p:nvPr/>
        </p:nvSpPr>
        <p:spPr bwMode="auto">
          <a:xfrm>
            <a:off x="7717533" y="4404968"/>
            <a:ext cx="1146762" cy="1112264"/>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GPU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4" name="AutoShape 15"/>
          <p:cNvSpPr>
            <a:spLocks/>
          </p:cNvSpPr>
          <p:nvPr/>
        </p:nvSpPr>
        <p:spPr bwMode="auto">
          <a:xfrm>
            <a:off x="7717532" y="5632723"/>
            <a:ext cx="1174947" cy="1036637"/>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CPU</a:t>
            </a:r>
          </a:p>
          <a:p>
            <a:pPr marL="31750" algn="ctr">
              <a:tabLst>
                <a:tab pos="55563" algn="l"/>
                <a:tab pos="627063" algn="l"/>
                <a:tab pos="1198563" algn="l"/>
                <a:tab pos="1768475" algn="l"/>
                <a:tab pos="2333625" algn="l"/>
              </a:tabLst>
            </a:pPr>
            <a:r>
              <a:rPr lang="en-US" sz="1800" b="1" dirty="0">
                <a:solidFill>
                  <a:schemeClr val="tx1"/>
                </a:solidFill>
              </a:rPr>
              <a:t>code</a:t>
            </a:r>
          </a:p>
        </p:txBody>
      </p:sp>
    </p:spTree>
    <p:extLst>
      <p:ext uri="{BB962C8B-B14F-4D97-AF65-F5344CB8AC3E}">
        <p14:creationId xmlns:p14="http://schemas.microsoft.com/office/powerpoint/2010/main" val="29269171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Error messages</a:t>
            </a:r>
          </a:p>
        </p:txBody>
      </p:sp>
      <p:sp>
        <p:nvSpPr>
          <p:cNvPr id="3" name="Content Placeholder 2"/>
          <p:cNvSpPr>
            <a:spLocks noGrp="1"/>
          </p:cNvSpPr>
          <p:nvPr>
            <p:ph idx="1"/>
          </p:nvPr>
        </p:nvSpPr>
        <p:spPr>
          <a:xfrm>
            <a:off x="179512" y="1196752"/>
            <a:ext cx="8964488" cy="5472608"/>
          </a:xfrm>
        </p:spPr>
        <p:txBody>
          <a:bodyPr>
            <a:noAutofit/>
          </a:bodyPr>
          <a:lstStyle/>
          <a:p>
            <a:pPr marL="357188" indent="-357188"/>
            <a:r>
              <a:rPr lang="en-GB" sz="2400" dirty="0"/>
              <a:t>Fetch and print </a:t>
            </a:r>
            <a:r>
              <a:rPr lang="en-GB" sz="2400" b="1" u="sng" dirty="0">
                <a:solidFill>
                  <a:schemeClr val="accent6"/>
                </a:solidFill>
              </a:rPr>
              <a:t>error</a:t>
            </a:r>
            <a:r>
              <a:rPr lang="en-GB" sz="2400" b="1" u="sng" dirty="0">
                <a:solidFill>
                  <a:schemeClr val="accent2">
                    <a:lumMod val="60000"/>
                    <a:lumOff val="40000"/>
                  </a:schemeClr>
                </a:solidFill>
              </a:rPr>
              <a:t> </a:t>
            </a:r>
            <a:r>
              <a:rPr lang="en-GB" sz="2400" b="1" u="sng" dirty="0">
                <a:solidFill>
                  <a:schemeClr val="accent6"/>
                </a:solidFill>
              </a:rPr>
              <a:t>messages</a:t>
            </a:r>
            <a:r>
              <a:rPr lang="en-GB" sz="2400" dirty="0"/>
              <a:t>:</a:t>
            </a:r>
          </a:p>
          <a:p>
            <a:pPr marL="357188" indent="-357188"/>
            <a:endParaRPr lang="en-GB" sz="2400" dirty="0"/>
          </a:p>
          <a:p>
            <a:pPr marL="457200" lvl="1" indent="0">
              <a:buNone/>
            </a:pPr>
            <a:r>
              <a:rPr lang="en-GB" sz="2000" dirty="0">
                <a:solidFill>
                  <a:schemeClr val="accent2"/>
                </a:solidFill>
                <a:latin typeface="Courier New Bold"/>
              </a:rPr>
              <a:t>if</a:t>
            </a:r>
            <a:r>
              <a:rPr lang="en-GB" sz="2000" dirty="0">
                <a:latin typeface="Courier New Bold"/>
              </a:rPr>
              <a:t> (err != </a:t>
            </a:r>
            <a:r>
              <a:rPr lang="en-GB" sz="2000" dirty="0">
                <a:solidFill>
                  <a:schemeClr val="accent1"/>
                </a:solidFill>
                <a:latin typeface="Courier New Bold"/>
              </a:rPr>
              <a:t>CL_SUCCESS</a:t>
            </a:r>
            <a:r>
              <a:rPr lang="en-GB" sz="2000" dirty="0">
                <a:latin typeface="Courier New Bold"/>
              </a:rPr>
              <a:t>) {</a:t>
            </a:r>
          </a:p>
          <a:p>
            <a:pPr marL="457200" lvl="1" indent="0">
              <a:buNone/>
            </a:pPr>
            <a:r>
              <a:rPr lang="en-GB" sz="2000" dirty="0">
                <a:solidFill>
                  <a:schemeClr val="accent2"/>
                </a:solidFill>
                <a:latin typeface="Courier New Bold"/>
              </a:rPr>
              <a:t> </a:t>
            </a:r>
            <a:r>
              <a:rPr lang="en-GB" sz="2000" dirty="0" err="1">
                <a:solidFill>
                  <a:schemeClr val="accent2"/>
                </a:solidFill>
                <a:latin typeface="Courier New Bold"/>
              </a:rPr>
              <a:t>size_t</a:t>
            </a:r>
            <a:r>
              <a:rPr lang="en-GB" sz="2000" dirty="0">
                <a:latin typeface="Courier New Bold"/>
              </a:rPr>
              <a:t> </a:t>
            </a:r>
            <a:r>
              <a:rPr lang="en-GB" sz="2000" dirty="0" err="1">
                <a:latin typeface="Courier New Bold"/>
              </a:rPr>
              <a:t>len</a:t>
            </a:r>
            <a:r>
              <a:rPr lang="en-GB" sz="2000" dirty="0">
                <a:latin typeface="Courier New Bold"/>
              </a:rPr>
              <a:t>;</a:t>
            </a:r>
          </a:p>
          <a:p>
            <a:pPr marL="457200" lvl="1" indent="0">
              <a:buNone/>
            </a:pPr>
            <a:r>
              <a:rPr lang="en-GB" sz="2000" dirty="0">
                <a:solidFill>
                  <a:schemeClr val="accent2"/>
                </a:solidFill>
                <a:latin typeface="Courier New Bold"/>
              </a:rPr>
              <a:t> char</a:t>
            </a:r>
            <a:r>
              <a:rPr lang="en-GB" sz="2000" dirty="0">
                <a:latin typeface="Courier New Bold"/>
              </a:rPr>
              <a:t> buffer[2048];</a:t>
            </a:r>
          </a:p>
          <a:p>
            <a:pPr marL="457200" lvl="1" indent="0">
              <a:buNone/>
            </a:pPr>
            <a:r>
              <a:rPr lang="en-GB" sz="2000" dirty="0">
                <a:solidFill>
                  <a:schemeClr val="tx2">
                    <a:lumMod val="75000"/>
                  </a:schemeClr>
                </a:solidFill>
                <a:latin typeface="Courier New Bold"/>
              </a:rPr>
              <a:t> </a:t>
            </a:r>
            <a:r>
              <a:rPr lang="en-GB" sz="2000" b="1" dirty="0" err="1">
                <a:solidFill>
                  <a:schemeClr val="tx2">
                    <a:lumMod val="75000"/>
                  </a:schemeClr>
                </a:solidFill>
                <a:latin typeface="Courier New Bold"/>
              </a:rPr>
              <a:t>clGetProgramBuildInfo</a:t>
            </a:r>
            <a:r>
              <a:rPr lang="en-GB" sz="2000" dirty="0">
                <a:latin typeface="Courier New Bold"/>
              </a:rPr>
              <a:t>(program, </a:t>
            </a:r>
            <a:r>
              <a:rPr lang="en-GB" sz="2000" dirty="0" err="1">
                <a:latin typeface="Courier New Bold"/>
              </a:rPr>
              <a:t>device_id</a:t>
            </a:r>
            <a:r>
              <a:rPr lang="en-GB" sz="2000" dirty="0">
                <a:latin typeface="Courier New Bold"/>
              </a:rPr>
              <a:t>,   </a:t>
            </a:r>
          </a:p>
          <a:p>
            <a:pPr marL="457200" lvl="1" indent="0">
              <a:buNone/>
            </a:pPr>
            <a:r>
              <a:rPr lang="en-GB" sz="2000" dirty="0">
                <a:solidFill>
                  <a:schemeClr val="accent1"/>
                </a:solidFill>
                <a:latin typeface="Courier New Bold"/>
              </a:rPr>
              <a:t>  CL_PROGRAM_BUILD_LOG</a:t>
            </a: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(buffer), buffer, &amp;</a:t>
            </a:r>
            <a:r>
              <a:rPr lang="en-GB" sz="2000" dirty="0" err="1">
                <a:latin typeface="Courier New Bold"/>
              </a:rPr>
              <a:t>len</a:t>
            </a:r>
            <a:r>
              <a:rPr lang="en-GB" sz="2000" dirty="0">
                <a:latin typeface="Courier New Bold"/>
              </a:rPr>
              <a:t>);</a:t>
            </a:r>
          </a:p>
          <a:p>
            <a:pPr marL="457200" lvl="1" indent="0">
              <a:buNone/>
            </a:pPr>
            <a:r>
              <a:rPr lang="en-GB" sz="2000" dirty="0">
                <a:solidFill>
                  <a:schemeClr val="tx2">
                    <a:lumMod val="75000"/>
                  </a:schemeClr>
                </a:solidFill>
                <a:latin typeface="Courier New Bold"/>
              </a:rPr>
              <a:t> </a:t>
            </a:r>
            <a:r>
              <a:rPr lang="en-GB" sz="2000" dirty="0" err="1">
                <a:solidFill>
                  <a:schemeClr val="tx2">
                    <a:lumMod val="75000"/>
                  </a:schemeClr>
                </a:solidFill>
                <a:latin typeface="Courier New Bold"/>
              </a:rPr>
              <a:t>printf</a:t>
            </a:r>
            <a:r>
              <a:rPr lang="en-GB" sz="2000" dirty="0">
                <a:latin typeface="Courier New Bold"/>
              </a:rPr>
              <a:t>(“%s\n”, buffer);</a:t>
            </a:r>
          </a:p>
          <a:p>
            <a:pPr marL="457200" lvl="1" indent="0">
              <a:buNone/>
            </a:pPr>
            <a:r>
              <a:rPr lang="en-GB" sz="2000" dirty="0">
                <a:latin typeface="Courier New Bold"/>
              </a:rPr>
              <a:t>}</a:t>
            </a:r>
          </a:p>
          <a:p>
            <a:pPr marL="457200" lvl="1" indent="0">
              <a:buNone/>
            </a:pPr>
            <a:endParaRPr lang="en-GB" sz="2000" dirty="0">
              <a:latin typeface="Courier New Bold"/>
            </a:endParaRPr>
          </a:p>
          <a:p>
            <a:r>
              <a:rPr lang="en-GB" sz="2400" dirty="0"/>
              <a:t>Important to do check all your OpenCL API error messages!</a:t>
            </a:r>
          </a:p>
          <a:p>
            <a:endParaRPr lang="en-GB" sz="2400" dirty="0"/>
          </a:p>
          <a:p>
            <a:r>
              <a:rPr lang="en-GB" sz="2400" dirty="0"/>
              <a:t>Easier in C++ with try/catch (see later)</a:t>
            </a:r>
          </a:p>
        </p:txBody>
      </p:sp>
    </p:spTree>
    <p:extLst>
      <p:ext uri="{BB962C8B-B14F-4D97-AF65-F5344CB8AC3E}">
        <p14:creationId xmlns:p14="http://schemas.microsoft.com/office/powerpoint/2010/main" val="40206117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For vector addition we need 3 memory objects: one each for input vectors A and B, and one for the output vector C.</a:t>
            </a:r>
          </a:p>
          <a:p>
            <a:r>
              <a:rPr lang="en-GB" sz="2400" dirty="0"/>
              <a:t>Create input vectors and assign values </a:t>
            </a:r>
            <a:r>
              <a:rPr lang="en-GB" sz="2400" dirty="0">
                <a:solidFill>
                  <a:schemeClr val="accent6"/>
                </a:solidFill>
              </a:rPr>
              <a:t>on the host</a:t>
            </a:r>
            <a:r>
              <a:rPr lang="en-GB" sz="2400" dirty="0"/>
              <a:t>:</a:t>
            </a:r>
          </a:p>
          <a:p>
            <a:pPr marL="457200" lvl="1" indent="0">
              <a:buNone/>
            </a:pPr>
            <a:r>
              <a:rPr lang="en-GB" sz="2000" dirty="0">
                <a:solidFill>
                  <a:schemeClr val="accent2"/>
                </a:solidFill>
                <a:latin typeface="Courier New Bold"/>
              </a:rPr>
              <a:t>float</a:t>
            </a:r>
            <a:r>
              <a:rPr lang="en-GB" sz="2000" dirty="0">
                <a:latin typeface="Courier New Bold"/>
              </a:rPr>
              <a:t> </a:t>
            </a:r>
            <a:r>
              <a:rPr lang="en-GB" sz="2000" dirty="0" err="1">
                <a:latin typeface="Courier New Bold"/>
              </a:rPr>
              <a:t>h_a</a:t>
            </a:r>
            <a:r>
              <a:rPr lang="en-GB" sz="2000" dirty="0">
                <a:latin typeface="Courier New Bold"/>
              </a:rPr>
              <a:t>[N], </a:t>
            </a:r>
            <a:r>
              <a:rPr lang="en-GB" sz="2000" dirty="0" err="1">
                <a:latin typeface="Courier New Bold"/>
              </a:rPr>
              <a:t>h_b</a:t>
            </a:r>
            <a:r>
              <a:rPr lang="en-GB" sz="2000" dirty="0">
                <a:latin typeface="Courier New Bold"/>
              </a:rPr>
              <a:t>[N], </a:t>
            </a:r>
            <a:r>
              <a:rPr lang="en-GB" sz="2000" dirty="0" err="1">
                <a:latin typeface="Courier New Bold"/>
              </a:rPr>
              <a:t>h_c</a:t>
            </a:r>
            <a:r>
              <a:rPr lang="en-GB" sz="2000" dirty="0">
                <a:latin typeface="Courier New Bold"/>
              </a:rPr>
              <a:t>[N];</a:t>
            </a:r>
          </a:p>
          <a:p>
            <a:pPr marL="457200" lvl="1" indent="0">
              <a:buNone/>
            </a:pPr>
            <a:r>
              <a:rPr lang="en-GB" sz="2000" dirty="0">
                <a:solidFill>
                  <a:schemeClr val="accent2"/>
                </a:solidFill>
                <a:latin typeface="Courier New Bold"/>
              </a:rPr>
              <a:t>for</a:t>
            </a:r>
            <a:r>
              <a:rPr lang="en-GB" sz="2000" dirty="0">
                <a:latin typeface="Courier New Bold"/>
              </a:rPr>
              <a:t> (</a:t>
            </a:r>
            <a:r>
              <a:rPr lang="en-GB" sz="2000" dirty="0" err="1">
                <a:latin typeface="Courier New Bold"/>
              </a:rPr>
              <a:t>i</a:t>
            </a:r>
            <a:r>
              <a:rPr lang="en-GB" sz="2000" dirty="0">
                <a:latin typeface="Courier New Bold"/>
              </a:rPr>
              <a:t> = 0; </a:t>
            </a:r>
            <a:r>
              <a:rPr lang="en-GB" sz="2000" dirty="0" err="1">
                <a:latin typeface="Courier New Bold"/>
              </a:rPr>
              <a:t>i</a:t>
            </a:r>
            <a:r>
              <a:rPr lang="en-GB" sz="2000" dirty="0">
                <a:latin typeface="Courier New Bold"/>
              </a:rPr>
              <a:t> &lt; N; </a:t>
            </a:r>
            <a:r>
              <a:rPr lang="en-GB" sz="2000" dirty="0" err="1">
                <a:latin typeface="Courier New Bold"/>
              </a:rPr>
              <a:t>i</a:t>
            </a:r>
            <a:r>
              <a:rPr lang="en-GB" sz="2000" dirty="0">
                <a:latin typeface="Courier New Bold"/>
              </a:rPr>
              <a:t>++) {</a:t>
            </a:r>
          </a:p>
          <a:p>
            <a:pPr marL="457200" lvl="1" indent="0">
              <a:buNone/>
            </a:pPr>
            <a:r>
              <a:rPr lang="en-GB" sz="2000" dirty="0">
                <a:latin typeface="Courier New Bold"/>
              </a:rPr>
              <a:t>    </a:t>
            </a:r>
            <a:r>
              <a:rPr lang="en-GB" sz="2000" dirty="0" err="1">
                <a:latin typeface="Courier New Bold"/>
              </a:rPr>
              <a:t>h_a</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    </a:t>
            </a:r>
            <a:r>
              <a:rPr lang="en-GB" sz="2000" dirty="0" err="1">
                <a:latin typeface="Courier New Bold"/>
              </a:rPr>
              <a:t>h_b</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a:t>
            </a:r>
          </a:p>
          <a:p>
            <a:pPr marL="354013" indent="-354013"/>
            <a:r>
              <a:rPr lang="en-GB" sz="2400" dirty="0"/>
              <a:t>Define </a:t>
            </a:r>
            <a:r>
              <a:rPr lang="en-GB" sz="2400" dirty="0">
                <a:solidFill>
                  <a:schemeClr val="accent2"/>
                </a:solidFill>
              </a:rPr>
              <a:t>OpenCL </a:t>
            </a:r>
            <a:r>
              <a:rPr lang="en-GB" sz="2400" dirty="0"/>
              <a:t>memory objects:</a:t>
            </a:r>
          </a:p>
          <a:p>
            <a:pPr marL="457200" lvl="1" indent="0">
              <a:buNone/>
            </a:pPr>
            <a:r>
              <a:rPr lang="en-GB" sz="2000" dirty="0" err="1">
                <a:latin typeface="Courier New Bold"/>
              </a:rPr>
              <a:t>d_a</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p>
          <a:p>
            <a:pPr marL="457200" lvl="1" indent="0">
              <a:buNone/>
            </a:pPr>
            <a:r>
              <a:rPr lang="en-GB" sz="2000" dirty="0" err="1">
                <a:latin typeface="Courier New Bold"/>
              </a:rPr>
              <a:t>d_b</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p>
          <a:p>
            <a:pPr marL="457200" lvl="1" indent="0">
              <a:buNone/>
            </a:pPr>
            <a:r>
              <a:rPr lang="en-GB" sz="2000" dirty="0" err="1">
                <a:latin typeface="Courier New Bold"/>
              </a:rPr>
              <a:t>d_c</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CL_MEM_WRITE_ONLY,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endParaRPr lang="en-GB" sz="1400" dirty="0">
              <a:latin typeface="Courier New Bold"/>
            </a:endParaRPr>
          </a:p>
          <a:p>
            <a:pPr marL="457200" lvl="1" indent="0">
              <a:buNone/>
            </a:pPr>
            <a:endParaRPr lang="en-GB" sz="1400" dirty="0">
              <a:solidFill>
                <a:prstClr val="white"/>
              </a:solidFill>
              <a:latin typeface="Letter Gothic Std"/>
            </a:endParaRPr>
          </a:p>
          <a:p>
            <a:pPr marL="457200" lvl="1" indent="0">
              <a:buNone/>
            </a:pPr>
            <a:endParaRPr lang="en-GB" sz="1400" dirty="0">
              <a:latin typeface="Letter Gothic Std"/>
            </a:endParaRPr>
          </a:p>
        </p:txBody>
      </p:sp>
    </p:spTree>
    <p:extLst>
      <p:ext uri="{BB962C8B-B14F-4D97-AF65-F5344CB8AC3E}">
        <p14:creationId xmlns:p14="http://schemas.microsoft.com/office/powerpoint/2010/main" val="224750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500"/>
                                        <p:tgtEl>
                                          <p:spTgt spid="3">
                                            <p:txEl>
                                              <p:pRg st="2" end="2"/>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up)">
                                      <p:cBhvr>
                                        <p:cTn id="13" dur="500"/>
                                        <p:tgtEl>
                                          <p:spTgt spid="3">
                                            <p:txEl>
                                              <p:pRg st="3" end="3"/>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up)">
                                      <p:cBhvr>
                                        <p:cTn id="16" dur="500"/>
                                        <p:tgtEl>
                                          <p:spTgt spid="3">
                                            <p:txEl>
                                              <p:pRg st="4" end="4"/>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up)">
                                      <p:cBhvr>
                                        <p:cTn id="19" dur="500"/>
                                        <p:tgtEl>
                                          <p:spTgt spid="3">
                                            <p:txEl>
                                              <p:pRg st="5" end="5"/>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up)">
                                      <p:cBhvr>
                                        <p:cTn id="27" dur="500"/>
                                        <p:tgtEl>
                                          <p:spTgt spid="3">
                                            <p:txEl>
                                              <p:pRg st="7" end="7"/>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up)">
                                      <p:cBhvr>
                                        <p:cTn id="30" dur="500"/>
                                        <p:tgtEl>
                                          <p:spTgt spid="3">
                                            <p:txEl>
                                              <p:pRg st="8" end="8"/>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wipe(up)">
                                      <p:cBhvr>
                                        <p:cTn id="33" dur="500"/>
                                        <p:tgtEl>
                                          <p:spTgt spid="3">
                                            <p:txEl>
                                              <p:pRg st="9" end="9"/>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wipe(up)">
                                      <p:cBhvr>
                                        <p:cTn id="36" dur="500"/>
                                        <p:tgtEl>
                                          <p:spTgt spid="3">
                                            <p:txEl>
                                              <p:pRg st="10" end="10"/>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wipe(up)">
                                      <p:cBhvr>
                                        <p:cTn id="39" dur="500"/>
                                        <p:tgtEl>
                                          <p:spTgt spid="3">
                                            <p:txEl>
                                              <p:pRg st="11" end="11"/>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wipe(up)">
                                      <p:cBhvr>
                                        <p:cTn id="42" dur="500"/>
                                        <p:tgtEl>
                                          <p:spTgt spid="3">
                                            <p:txEl>
                                              <p:pRg st="12" end="12"/>
                                            </p:tx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wipe(up)">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Conventions for naming buffers</a:t>
            </a:r>
          </a:p>
        </p:txBody>
      </p:sp>
      <p:sp>
        <p:nvSpPr>
          <p:cNvPr id="3" name="Content Placeholder 2"/>
          <p:cNvSpPr>
            <a:spLocks noGrp="1"/>
          </p:cNvSpPr>
          <p:nvPr>
            <p:ph idx="1"/>
          </p:nvPr>
        </p:nvSpPr>
        <p:spPr/>
        <p:txBody>
          <a:bodyPr/>
          <a:lstStyle/>
          <a:p>
            <a:r>
              <a:rPr lang="en-GB" dirty="0"/>
              <a:t>It can get confusing about whether a host variable is just a regular C array or an OpenCL buffer</a:t>
            </a:r>
          </a:p>
          <a:p>
            <a:endParaRPr lang="en-GB" dirty="0"/>
          </a:p>
          <a:p>
            <a:r>
              <a:rPr lang="en-GB" dirty="0"/>
              <a:t>A useful convention is to prefix the names of your regular </a:t>
            </a:r>
            <a:r>
              <a:rPr lang="en-GB" b="1" dirty="0">
                <a:solidFill>
                  <a:srgbClr val="F79646"/>
                </a:solidFill>
              </a:rPr>
              <a:t>h</a:t>
            </a:r>
            <a:r>
              <a:rPr lang="en-GB" dirty="0"/>
              <a:t>ost C arrays with “</a:t>
            </a:r>
            <a:r>
              <a:rPr lang="en-GB" b="1" dirty="0">
                <a:solidFill>
                  <a:schemeClr val="accent6"/>
                </a:solidFill>
              </a:rPr>
              <a:t>h_</a:t>
            </a:r>
            <a:r>
              <a:rPr lang="en-GB" dirty="0"/>
              <a:t>” and your OpenCL buffers which will live on the </a:t>
            </a:r>
            <a:r>
              <a:rPr lang="en-GB" b="1" dirty="0">
                <a:solidFill>
                  <a:srgbClr val="F79646"/>
                </a:solidFill>
              </a:rPr>
              <a:t>d</a:t>
            </a:r>
            <a:r>
              <a:rPr lang="en-GB" dirty="0"/>
              <a:t>evice with “</a:t>
            </a:r>
            <a:r>
              <a:rPr lang="en-GB" b="1" dirty="0">
                <a:solidFill>
                  <a:srgbClr val="F79646"/>
                </a:solidFill>
              </a:rPr>
              <a:t>d_</a:t>
            </a:r>
            <a:r>
              <a:rPr lang="en-GB" dirty="0"/>
              <a:t>”</a:t>
            </a:r>
          </a:p>
        </p:txBody>
      </p:sp>
    </p:spTree>
    <p:extLst>
      <p:ext uri="{BB962C8B-B14F-4D97-AF65-F5344CB8AC3E}">
        <p14:creationId xmlns:p14="http://schemas.microsoft.com/office/powerpoint/2010/main" val="1760495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80728"/>
          </a:xfrm>
        </p:spPr>
        <p:txBody>
          <a:bodyPr>
            <a:normAutofit fontScale="90000"/>
          </a:bodyPr>
          <a:lstStyle/>
          <a:p>
            <a:r>
              <a:rPr lang="en-GB" dirty="0"/>
              <a:t>What do we put in device memory?</a:t>
            </a:r>
          </a:p>
        </p:txBody>
      </p:sp>
      <p:sp>
        <p:nvSpPr>
          <p:cNvPr id="3" name="Content Placeholder 2"/>
          <p:cNvSpPr>
            <a:spLocks noGrp="1"/>
          </p:cNvSpPr>
          <p:nvPr>
            <p:ph idx="1"/>
          </p:nvPr>
        </p:nvSpPr>
        <p:spPr>
          <a:xfrm>
            <a:off x="467544" y="1340768"/>
            <a:ext cx="8229600" cy="5373216"/>
          </a:xfrm>
        </p:spPr>
        <p:txBody>
          <a:bodyPr>
            <a:normAutofit fontScale="70000" lnSpcReduction="20000"/>
          </a:bodyPr>
          <a:lstStyle/>
          <a:p>
            <a:pPr marL="0" indent="0">
              <a:lnSpc>
                <a:spcPct val="110000"/>
              </a:lnSpc>
              <a:buNone/>
            </a:pPr>
            <a:r>
              <a:rPr lang="en-GB" dirty="0"/>
              <a:t>Memory Objects: </a:t>
            </a:r>
          </a:p>
          <a:p>
            <a:pPr>
              <a:lnSpc>
                <a:spcPct val="110000"/>
              </a:lnSpc>
            </a:pPr>
            <a:r>
              <a:rPr lang="en-GB" dirty="0"/>
              <a:t>A handle to a reference-counted region of </a:t>
            </a:r>
            <a:r>
              <a:rPr lang="en-GB" dirty="0">
                <a:solidFill>
                  <a:schemeClr val="accent2"/>
                </a:solidFill>
              </a:rPr>
              <a:t>global </a:t>
            </a:r>
            <a:r>
              <a:rPr lang="en-GB" dirty="0"/>
              <a:t>memory.</a:t>
            </a:r>
          </a:p>
          <a:p>
            <a:pPr lvl="1">
              <a:lnSpc>
                <a:spcPct val="110000"/>
              </a:lnSpc>
            </a:pPr>
            <a:endParaRPr lang="en-GB" dirty="0"/>
          </a:p>
          <a:p>
            <a:pPr marL="0" indent="0">
              <a:lnSpc>
                <a:spcPct val="110000"/>
              </a:lnSpc>
              <a:buNone/>
            </a:pPr>
            <a:r>
              <a:rPr lang="en-GB" dirty="0"/>
              <a:t>There are two kinds of memory object</a:t>
            </a:r>
          </a:p>
          <a:p>
            <a:pPr>
              <a:lnSpc>
                <a:spcPct val="110000"/>
              </a:lnSpc>
            </a:pPr>
            <a:r>
              <a:rPr lang="en-GB" b="1" i="1" dirty="0">
                <a:solidFill>
                  <a:schemeClr val="accent2"/>
                </a:solidFill>
              </a:rPr>
              <a:t>Buffer</a:t>
            </a:r>
            <a:r>
              <a:rPr lang="en-GB" dirty="0">
                <a:solidFill>
                  <a:schemeClr val="accent2"/>
                </a:solidFill>
              </a:rPr>
              <a:t> </a:t>
            </a:r>
            <a:r>
              <a:rPr lang="en-GB" dirty="0"/>
              <a:t>object: </a:t>
            </a:r>
          </a:p>
          <a:p>
            <a:pPr lvl="1">
              <a:lnSpc>
                <a:spcPct val="110000"/>
              </a:lnSpc>
            </a:pPr>
            <a:r>
              <a:rPr lang="en-GB" dirty="0"/>
              <a:t>Defines a linear collection of bytes (“</a:t>
            </a:r>
            <a:r>
              <a:rPr lang="en-GB" i="1" dirty="0"/>
              <a:t>just a C array”</a:t>
            </a:r>
            <a:r>
              <a:rPr lang="en-GB" dirty="0"/>
              <a:t>).</a:t>
            </a:r>
          </a:p>
          <a:p>
            <a:pPr lvl="1">
              <a:lnSpc>
                <a:spcPct val="110000"/>
              </a:lnSpc>
            </a:pPr>
            <a:r>
              <a:rPr lang="en-GB" dirty="0"/>
              <a:t>The contents of buffer objects are fully exposed within kernels and can be accessed using pointers</a:t>
            </a:r>
          </a:p>
          <a:p>
            <a:pPr>
              <a:lnSpc>
                <a:spcPct val="110000"/>
              </a:lnSpc>
            </a:pPr>
            <a:endParaRPr lang="en-GB" b="1" i="1" dirty="0">
              <a:solidFill>
                <a:schemeClr val="accent2"/>
              </a:solidFill>
            </a:endParaRPr>
          </a:p>
          <a:p>
            <a:pPr>
              <a:lnSpc>
                <a:spcPct val="110000"/>
              </a:lnSpc>
            </a:pPr>
            <a:r>
              <a:rPr lang="en-GB" b="1" i="1" dirty="0">
                <a:solidFill>
                  <a:schemeClr val="accent2"/>
                </a:solidFill>
              </a:rPr>
              <a:t>Image</a:t>
            </a:r>
            <a:r>
              <a:rPr lang="en-GB" dirty="0">
                <a:solidFill>
                  <a:schemeClr val="accent2"/>
                </a:solidFill>
              </a:rPr>
              <a:t> </a:t>
            </a:r>
            <a:r>
              <a:rPr lang="en-GB" dirty="0"/>
              <a:t>object: </a:t>
            </a:r>
          </a:p>
          <a:p>
            <a:pPr lvl="1">
              <a:lnSpc>
                <a:spcPct val="110000"/>
              </a:lnSpc>
            </a:pPr>
            <a:r>
              <a:rPr lang="en-GB" dirty="0"/>
              <a:t>Defines a two- or three-dimensional region of memory.</a:t>
            </a:r>
          </a:p>
          <a:p>
            <a:pPr lvl="1">
              <a:lnSpc>
                <a:spcPct val="110000"/>
              </a:lnSpc>
            </a:pPr>
            <a:r>
              <a:rPr lang="en-GB" dirty="0"/>
              <a:t>Image data can </a:t>
            </a:r>
            <a:r>
              <a:rPr lang="en-GB" b="1" u="sng" dirty="0">
                <a:solidFill>
                  <a:schemeClr val="accent2"/>
                </a:solidFill>
              </a:rPr>
              <a:t>only</a:t>
            </a:r>
            <a:r>
              <a:rPr lang="en-GB" dirty="0">
                <a:solidFill>
                  <a:schemeClr val="accent2"/>
                </a:solidFill>
              </a:rPr>
              <a:t> </a:t>
            </a:r>
            <a:r>
              <a:rPr lang="en-GB" dirty="0"/>
              <a:t>be accessed with read and write functions, i.e. these are </a:t>
            </a:r>
            <a:r>
              <a:rPr lang="en-GB" b="1" i="1" dirty="0"/>
              <a:t>opaque</a:t>
            </a:r>
            <a:r>
              <a:rPr lang="en-GB" dirty="0"/>
              <a:t> data structures.  The read functions use a sampler.</a:t>
            </a:r>
          </a:p>
          <a:p>
            <a:pPr lvl="1">
              <a:lnSpc>
                <a:spcPct val="110000"/>
              </a:lnSpc>
            </a:pPr>
            <a:r>
              <a:rPr lang="en-GB" dirty="0"/>
              <a:t>Used when interfacing with a graphics API such as OpenGL.  More on this later.</a:t>
            </a:r>
          </a:p>
        </p:txBody>
      </p:sp>
    </p:spTree>
    <p:extLst>
      <p:ext uri="{BB962C8B-B14F-4D97-AF65-F5344CB8AC3E}">
        <p14:creationId xmlns:p14="http://schemas.microsoft.com/office/powerpoint/2010/main" val="250218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wipe(up)">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a:bodyPr>
          <a:lstStyle/>
          <a:p>
            <a:r>
              <a:rPr lang="en-GB" sz="2800" dirty="0"/>
              <a:t>Buffers are declared on the host as type: </a:t>
            </a:r>
            <a:r>
              <a:rPr lang="en-GB" sz="2400" b="1" dirty="0" err="1">
                <a:solidFill>
                  <a:schemeClr val="accent1"/>
                </a:solidFill>
                <a:latin typeface="Courier New Bold"/>
              </a:rPr>
              <a:t>cl_mem</a:t>
            </a:r>
            <a:endParaRPr lang="en-GB" sz="2400" b="1" dirty="0">
              <a:solidFill>
                <a:schemeClr val="accent1"/>
              </a:solidFill>
              <a:latin typeface="Courier New Bold"/>
            </a:endParaRPr>
          </a:p>
          <a:p>
            <a:endParaRPr lang="en-GB" sz="2400" dirty="0">
              <a:latin typeface="Letter Gothic Std"/>
            </a:endParaRPr>
          </a:p>
          <a:p>
            <a:pPr marL="352425"/>
            <a:r>
              <a:rPr lang="en-GB" sz="2800" dirty="0"/>
              <a:t>Arrays in host memory hold your original host-side data:</a:t>
            </a:r>
          </a:p>
          <a:p>
            <a:pPr marL="619125" lvl="1" indent="0">
              <a:buNone/>
            </a:pPr>
            <a:r>
              <a:rPr lang="en-GB" sz="2400" dirty="0">
                <a:solidFill>
                  <a:schemeClr val="accent2"/>
                </a:solidFill>
                <a:latin typeface="Courier New Bold"/>
              </a:rPr>
              <a:t>float</a:t>
            </a:r>
            <a:r>
              <a:rPr lang="en-GB" sz="2400" dirty="0">
                <a:latin typeface="Courier New Bold"/>
              </a:rPr>
              <a:t> </a:t>
            </a:r>
            <a:r>
              <a:rPr lang="en-GB" sz="2400" dirty="0" err="1">
                <a:latin typeface="Courier New Bold"/>
              </a:rPr>
              <a:t>h_a</a:t>
            </a:r>
            <a:r>
              <a:rPr lang="en-GB" sz="2400" dirty="0">
                <a:latin typeface="Courier New Bold"/>
              </a:rPr>
              <a:t>[N], </a:t>
            </a:r>
            <a:r>
              <a:rPr lang="en-GB" sz="2400" dirty="0" err="1">
                <a:latin typeface="Courier New Bold"/>
              </a:rPr>
              <a:t>h_b</a:t>
            </a:r>
            <a:r>
              <a:rPr lang="en-GB" sz="2400" dirty="0">
                <a:latin typeface="Courier New Bold"/>
              </a:rPr>
              <a:t>[N];</a:t>
            </a:r>
          </a:p>
          <a:p>
            <a:pPr marL="357188" indent="-357188"/>
            <a:endParaRPr lang="en-GB" sz="2800" dirty="0"/>
          </a:p>
          <a:p>
            <a:pPr marL="357188" indent="-357188"/>
            <a:r>
              <a:rPr lang="en-GB" sz="2800" dirty="0"/>
              <a:t>Create the </a:t>
            </a:r>
            <a:r>
              <a:rPr lang="en-GB" sz="2800" b="1" dirty="0">
                <a:solidFill>
                  <a:schemeClr val="accent3"/>
                </a:solidFill>
              </a:rPr>
              <a:t>buffer</a:t>
            </a:r>
            <a:r>
              <a:rPr lang="en-GB" sz="2800" dirty="0"/>
              <a:t> (</a:t>
            </a:r>
            <a:r>
              <a:rPr lang="en-GB" sz="2800" dirty="0" err="1"/>
              <a:t>d_a</a:t>
            </a:r>
            <a:r>
              <a:rPr lang="en-GB" sz="2800" dirty="0"/>
              <a:t>), assign </a:t>
            </a:r>
            <a:r>
              <a:rPr lang="en-GB" sz="2800" dirty="0" err="1"/>
              <a:t>sizeof</a:t>
            </a:r>
            <a:r>
              <a:rPr lang="en-GB" sz="2800" dirty="0"/>
              <a:t>(float)*N bytes from “</a:t>
            </a:r>
            <a:r>
              <a:rPr lang="en-GB" sz="2800" dirty="0" err="1"/>
              <a:t>h_a</a:t>
            </a:r>
            <a:r>
              <a:rPr lang="en-GB" sz="2800" dirty="0"/>
              <a:t>” to the buffer and copy it into device memory:</a:t>
            </a:r>
          </a:p>
          <a:p>
            <a:pPr marL="619125" lvl="1" indent="0">
              <a:buNone/>
            </a:pPr>
            <a:r>
              <a:rPr lang="en-GB" sz="2400" dirty="0" err="1">
                <a:solidFill>
                  <a:schemeClr val="accent1"/>
                </a:solidFill>
                <a:latin typeface="Courier New Bold"/>
              </a:rPr>
              <a:t>cl_mem</a:t>
            </a:r>
            <a:r>
              <a:rPr lang="en-GB" sz="2400" dirty="0">
                <a:solidFill>
                  <a:schemeClr val="accent3"/>
                </a:solidFill>
                <a:latin typeface="Courier New Bold"/>
              </a:rPr>
              <a:t> </a:t>
            </a:r>
            <a:r>
              <a:rPr lang="en-GB" sz="2400" dirty="0" err="1">
                <a:latin typeface="Courier New Bold"/>
              </a:rPr>
              <a:t>d_a</a:t>
            </a:r>
            <a:r>
              <a:rPr lang="en-GB" sz="2400" dirty="0">
                <a:latin typeface="Courier New Bold"/>
              </a:rPr>
              <a:t> = </a:t>
            </a:r>
            <a:r>
              <a:rPr lang="en-GB" sz="2400" b="1" dirty="0" err="1">
                <a:solidFill>
                  <a:schemeClr val="tx2">
                    <a:lumMod val="75000"/>
                  </a:schemeClr>
                </a:solidFill>
                <a:latin typeface="Courier New Bold"/>
              </a:rPr>
              <a:t>clCreateBuffer</a:t>
            </a:r>
            <a:r>
              <a:rPr lang="en-GB" sz="2400" dirty="0">
                <a:latin typeface="Courier New Bold"/>
              </a:rPr>
              <a:t>(context,</a:t>
            </a:r>
          </a:p>
          <a:p>
            <a:pPr marL="457200" lvl="1" indent="0">
              <a:buNone/>
            </a:pPr>
            <a:r>
              <a:rPr lang="en-GB" sz="2400" dirty="0">
                <a:solidFill>
                  <a:schemeClr val="accent1"/>
                </a:solidFill>
                <a:latin typeface="Courier New Bold"/>
              </a:rPr>
              <a:t>    CL_MEM_READ_ONLY | CL_MEM_COPY_HOST_PTR</a:t>
            </a:r>
            <a:r>
              <a:rPr lang="en-GB" sz="2400" dirty="0">
                <a:latin typeface="Courier New Bold"/>
              </a:rPr>
              <a:t>,</a:t>
            </a:r>
          </a:p>
          <a:p>
            <a:pPr marL="457200"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h_a</a:t>
            </a:r>
            <a:r>
              <a:rPr lang="en-GB" sz="2400" dirty="0">
                <a:latin typeface="Courier New Bold"/>
              </a:rPr>
              <a:t>, NULL);</a:t>
            </a:r>
            <a:endParaRPr lang="en-GB" sz="2000" dirty="0">
              <a:solidFill>
                <a:prstClr val="white"/>
              </a:solidFill>
              <a:latin typeface="Courier New Bold"/>
            </a:endParaRPr>
          </a:p>
          <a:p>
            <a:pPr marL="457200" lvl="1" indent="0">
              <a:buNone/>
            </a:pPr>
            <a:endParaRPr lang="en-GB" sz="1600" dirty="0">
              <a:latin typeface="Letter Gothic Std"/>
            </a:endParaRPr>
          </a:p>
        </p:txBody>
      </p:sp>
    </p:spTree>
    <p:extLst>
      <p:ext uri="{BB962C8B-B14F-4D97-AF65-F5344CB8AC3E}">
        <p14:creationId xmlns:p14="http://schemas.microsoft.com/office/powerpoint/2010/main" val="35995163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lnSpcReduction="10000"/>
          </a:bodyPr>
          <a:lstStyle/>
          <a:p>
            <a:pPr marL="357188" indent="-357188"/>
            <a:endParaRPr lang="en-GB" sz="2800" dirty="0"/>
          </a:p>
          <a:p>
            <a:pPr marL="357188" indent="-357188"/>
            <a:r>
              <a:rPr lang="en-GB" sz="2800" dirty="0"/>
              <a:t>Other common </a:t>
            </a:r>
            <a:r>
              <a:rPr lang="en-GB" sz="2800" dirty="0">
                <a:solidFill>
                  <a:schemeClr val="accent2"/>
                </a:solidFill>
              </a:rPr>
              <a:t>memory flags </a:t>
            </a:r>
            <a:r>
              <a:rPr lang="en-GB" sz="2800" dirty="0"/>
              <a:t>include:</a:t>
            </a:r>
          </a:p>
          <a:p>
            <a:pPr marL="619125" lvl="1" indent="0">
              <a:buNone/>
            </a:pPr>
            <a:r>
              <a:rPr lang="en-GB" sz="2400" dirty="0">
                <a:solidFill>
                  <a:schemeClr val="accent1"/>
                </a:solidFill>
                <a:latin typeface="Courier New Bold"/>
              </a:rPr>
              <a:t>CL_MEM_WRITE_ONLY, CL_MEM_READ_WRITE</a:t>
            </a:r>
          </a:p>
          <a:p>
            <a:pPr marL="619125" lvl="1" indent="0">
              <a:buNone/>
            </a:pPr>
            <a:endParaRPr lang="en-GB" sz="1600" dirty="0">
              <a:solidFill>
                <a:schemeClr val="accent1"/>
              </a:solidFill>
              <a:latin typeface="Letter Gothic Std"/>
            </a:endParaRPr>
          </a:p>
          <a:p>
            <a:pPr marL="357188" lvl="1" indent="-357188">
              <a:buFont typeface="Arial" pitchFamily="34" charset="0"/>
              <a:buChar char="•"/>
            </a:pPr>
            <a:r>
              <a:rPr lang="en-GB" dirty="0"/>
              <a:t>These are from the point of view of the </a:t>
            </a:r>
            <a:r>
              <a:rPr lang="en-GB" b="1" u="sng" dirty="0"/>
              <a:t>device</a:t>
            </a:r>
          </a:p>
          <a:p>
            <a:pPr marL="357188" indent="-357188"/>
            <a:endParaRPr lang="en-GB" sz="2800" dirty="0"/>
          </a:p>
          <a:p>
            <a:pPr marL="357188" indent="-357188"/>
            <a:r>
              <a:rPr lang="en-GB" sz="2800" dirty="0"/>
              <a:t>Submit command to copy the buffer back to host memory at “</a:t>
            </a:r>
            <a:r>
              <a:rPr lang="en-GB" sz="2800" dirty="0" err="1"/>
              <a:t>h_c</a:t>
            </a:r>
            <a:r>
              <a:rPr lang="en-GB" sz="2800" dirty="0"/>
              <a:t>”:</a:t>
            </a:r>
          </a:p>
          <a:p>
            <a:pPr marL="757238" lvl="1" indent="-357188"/>
            <a:r>
              <a:rPr lang="en-GB" sz="2400" dirty="0">
                <a:solidFill>
                  <a:schemeClr val="accent1"/>
                </a:solidFill>
              </a:rPr>
              <a:t>CL_TRUE</a:t>
            </a:r>
            <a:r>
              <a:rPr lang="en-GB" sz="2400" dirty="0"/>
              <a:t> = blocking, </a:t>
            </a:r>
            <a:r>
              <a:rPr lang="en-GB" sz="2400" dirty="0">
                <a:solidFill>
                  <a:schemeClr val="accent1"/>
                </a:solidFill>
              </a:rPr>
              <a:t>CL_FALSE</a:t>
            </a:r>
            <a:r>
              <a:rPr lang="en-GB" sz="2400" dirty="0"/>
              <a:t> = non-blocking</a:t>
            </a:r>
          </a:p>
          <a:p>
            <a:pPr marL="757238" lvl="1" indent="-357188"/>
            <a:endParaRPr lang="en-GB" sz="2400" dirty="0"/>
          </a:p>
          <a:p>
            <a:pPr marL="619125" lvl="1" indent="0">
              <a:buNone/>
            </a:pPr>
            <a:r>
              <a:rPr lang="en-GB" sz="2400" b="1" dirty="0" err="1">
                <a:solidFill>
                  <a:schemeClr val="tx2">
                    <a:lumMod val="75000"/>
                  </a:schemeClr>
                </a:solidFill>
                <a:latin typeface="Courier New Bold"/>
              </a:rPr>
              <a:t>clEnqueueReadBuffer</a:t>
            </a:r>
            <a:r>
              <a:rPr lang="en-GB" sz="2400" dirty="0">
                <a:latin typeface="Courier New Bold"/>
              </a:rPr>
              <a:t>(queue, </a:t>
            </a:r>
            <a:r>
              <a:rPr lang="en-GB" sz="2400" dirty="0" err="1">
                <a:latin typeface="Courier New Bold"/>
              </a:rPr>
              <a:t>d_c</a:t>
            </a:r>
            <a:r>
              <a:rPr lang="en-GB" sz="2400" dirty="0">
                <a:latin typeface="Courier New Bold"/>
              </a:rPr>
              <a:t>, </a:t>
            </a:r>
            <a:r>
              <a:rPr lang="en-GB" sz="2400" dirty="0">
                <a:solidFill>
                  <a:schemeClr val="accent1"/>
                </a:solidFill>
                <a:latin typeface="Courier New Bold"/>
              </a:rPr>
              <a:t>CL_TRUE</a:t>
            </a:r>
            <a:r>
              <a:rPr lang="en-GB" sz="2400" dirty="0">
                <a:latin typeface="Courier New Bold"/>
              </a:rPr>
              <a:t>,</a:t>
            </a:r>
          </a:p>
          <a:p>
            <a:pPr marL="619125"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h_c</a:t>
            </a:r>
            <a:r>
              <a:rPr lang="en-GB" sz="2400" dirty="0">
                <a:latin typeface="Courier New Bold"/>
              </a:rPr>
              <a:t>, </a:t>
            </a:r>
          </a:p>
          <a:p>
            <a:pPr marL="457200" lvl="1" indent="0">
              <a:buNone/>
            </a:pPr>
            <a:r>
              <a:rPr lang="en-GB" sz="2400" dirty="0">
                <a:latin typeface="Courier New Bold"/>
              </a:rPr>
              <a:t>		NULL, NULL, NULL);</a:t>
            </a:r>
            <a:endParaRPr lang="en-GB" sz="1600" dirty="0">
              <a:solidFill>
                <a:prstClr val="white"/>
              </a:solidFill>
              <a:latin typeface="Courier New Bold"/>
            </a:endParaRPr>
          </a:p>
          <a:p>
            <a:pPr marL="57150" indent="0">
              <a:buNone/>
            </a:pPr>
            <a:endParaRPr lang="en-GB" sz="2000" dirty="0">
              <a:solidFill>
                <a:prstClr val="white"/>
              </a:solidFill>
              <a:latin typeface="Letter Gothic Std"/>
            </a:endParaRPr>
          </a:p>
          <a:p>
            <a:pPr marL="457200" lvl="1" indent="0">
              <a:buNone/>
            </a:pPr>
            <a:endParaRPr lang="en-GB" sz="1600" dirty="0">
              <a:latin typeface="Letter Gothic Std"/>
            </a:endParaRPr>
          </a:p>
        </p:txBody>
      </p:sp>
    </p:spTree>
    <p:extLst>
      <p:ext uri="{BB962C8B-B14F-4D97-AF65-F5344CB8AC3E}">
        <p14:creationId xmlns:p14="http://schemas.microsoft.com/office/powerpoint/2010/main" val="41553767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u="sng" dirty="0">
                <a:solidFill>
                  <a:schemeClr val="accent2"/>
                </a:solidFill>
              </a:rPr>
              <a:t>kernel object</a:t>
            </a:r>
            <a:r>
              <a:rPr lang="en-GB" sz="2800" dirty="0">
                <a:solidFill>
                  <a:schemeClr val="accent2"/>
                </a:solidFill>
              </a:rPr>
              <a:t> </a:t>
            </a:r>
            <a:r>
              <a:rPr lang="en-GB" sz="2800" dirty="0"/>
              <a:t>from the </a:t>
            </a:r>
            <a:r>
              <a:rPr lang="en-GB" sz="2800" dirty="0">
                <a:solidFill>
                  <a:schemeClr val="accent1"/>
                </a:solidFill>
              </a:rPr>
              <a:t>kernel function </a:t>
            </a:r>
            <a:r>
              <a:rPr lang="en-GB" sz="2800" dirty="0"/>
              <a:t>“</a:t>
            </a:r>
            <a:r>
              <a:rPr lang="en-GB" sz="2800" dirty="0" err="1"/>
              <a:t>vadd</a:t>
            </a:r>
            <a:r>
              <a:rPr lang="en-GB" sz="2800" dirty="0"/>
              <a:t>”:</a:t>
            </a:r>
          </a:p>
          <a:p>
            <a:endParaRPr lang="en-GB" sz="1100" dirty="0"/>
          </a:p>
          <a:p>
            <a:pPr marL="96838" lvl="1" indent="0" algn="ctr">
              <a:buNone/>
            </a:pPr>
            <a:r>
              <a:rPr lang="en-GB" sz="2200" dirty="0">
                <a:latin typeface="Courier New Bold"/>
              </a:rPr>
              <a:t>kernel = </a:t>
            </a:r>
            <a:r>
              <a:rPr lang="en-GB" sz="2200" b="1" dirty="0" err="1">
                <a:solidFill>
                  <a:schemeClr val="tx2">
                    <a:lumMod val="75000"/>
                  </a:schemeClr>
                </a:solidFill>
                <a:latin typeface="Courier New Bold"/>
              </a:rPr>
              <a:t>clCreateKernel</a:t>
            </a:r>
            <a:r>
              <a:rPr lang="en-GB" sz="2200" dirty="0">
                <a:latin typeface="Courier New Bold"/>
              </a:rPr>
              <a:t>(program, “</a:t>
            </a:r>
            <a:r>
              <a:rPr lang="en-GB" sz="2200" dirty="0" err="1">
                <a:latin typeface="Courier New Bold"/>
              </a:rPr>
              <a:t>vadd</a:t>
            </a:r>
            <a:r>
              <a:rPr lang="en-GB" sz="2200" dirty="0">
                <a:latin typeface="Courier New Bold"/>
              </a:rPr>
              <a:t>”, &amp;err);</a:t>
            </a:r>
          </a:p>
          <a:p>
            <a:pPr marL="457200" lvl="1" indent="0">
              <a:buNone/>
            </a:pPr>
            <a:endParaRPr lang="en-GB" dirty="0">
              <a:latin typeface="Letter Gothic Std"/>
            </a:endParaRPr>
          </a:p>
          <a:p>
            <a:pPr marL="357188" indent="-357188"/>
            <a:r>
              <a:rPr lang="en-GB" sz="2800" b="1" dirty="0">
                <a:solidFill>
                  <a:srgbClr val="FF0000"/>
                </a:solidFill>
              </a:rPr>
              <a:t>Attach arguments</a:t>
            </a:r>
            <a:r>
              <a:rPr lang="en-GB" sz="2800" dirty="0"/>
              <a:t> of the kernel function “</a:t>
            </a:r>
            <a:r>
              <a:rPr lang="en-GB" sz="2800" dirty="0" err="1"/>
              <a:t>vadd</a:t>
            </a:r>
            <a:r>
              <a:rPr lang="en-GB" sz="2800" dirty="0"/>
              <a:t>” to memory objects:</a:t>
            </a:r>
          </a:p>
          <a:p>
            <a:pPr marL="457200" indent="-457200"/>
            <a:endParaRPr lang="en-GB" sz="1100" dirty="0">
              <a:latin typeface="Courier New Bold"/>
            </a:endParaRP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0,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d_a</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1,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d_b</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2,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d_c</a:t>
            </a:r>
            <a:r>
              <a:rPr lang="en-GB" sz="2000" dirty="0">
                <a:latin typeface="Courier New Bold"/>
              </a:rPr>
              <a:t>);</a:t>
            </a:r>
          </a:p>
        </p:txBody>
      </p:sp>
    </p:spTree>
    <p:extLst>
      <p:ext uri="{BB962C8B-B14F-4D97-AF65-F5344CB8AC3E}">
        <p14:creationId xmlns:p14="http://schemas.microsoft.com/office/powerpoint/2010/main" val="170444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up)">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Course materials</a:t>
            </a:r>
          </a:p>
        </p:txBody>
      </p:sp>
      <p:sp>
        <p:nvSpPr>
          <p:cNvPr id="5" name="Text Placeholder 4"/>
          <p:cNvSpPr>
            <a:spLocks noGrp="1"/>
          </p:cNvSpPr>
          <p:nvPr>
            <p:ph type="body" idx="1"/>
          </p:nvPr>
        </p:nvSpPr>
        <p:spPr>
          <a:xfrm>
            <a:off x="457200" y="1535113"/>
            <a:ext cx="8238565" cy="639762"/>
          </a:xfrm>
        </p:spPr>
        <p:txBody>
          <a:bodyPr>
            <a:normAutofit fontScale="85000" lnSpcReduction="20000"/>
          </a:bodyPr>
          <a:lstStyle/>
          <a:p>
            <a:r>
              <a:rPr lang="en-GB" dirty="0"/>
              <a:t>In addition to these slides, C++ API header files, a set of exercises, and solutions, it is useful to have:</a:t>
            </a:r>
          </a:p>
        </p:txBody>
      </p:sp>
      <p:pic>
        <p:nvPicPr>
          <p:cNvPr id="9" name="Picture 2"/>
          <p:cNvPicPr>
            <a:picLocks noGrp="1" noChangeAspect="1" noChangeArrowheads="1"/>
          </p:cNvPicPr>
          <p:nvPr>
            <p:ph sz="half" idx="2"/>
          </p:nvPr>
        </p:nvPicPr>
        <p:blipFill>
          <a:blip r:embed="rId3" cstate="print"/>
          <a:stretch>
            <a:fillRect/>
          </a:stretch>
        </p:blipFill>
        <p:spPr bwMode="auto">
          <a:xfrm>
            <a:off x="939514" y="2502048"/>
            <a:ext cx="3075559" cy="3951288"/>
          </a:xfrm>
          <a:prstGeom prst="rect">
            <a:avLst/>
          </a:prstGeom>
          <a:noFill/>
          <a:ln w="9525">
            <a:noFill/>
            <a:miter lim="800000"/>
            <a:headEnd/>
            <a:tailEnd/>
          </a:ln>
        </p:spPr>
      </p:pic>
      <p:sp>
        <p:nvSpPr>
          <p:cNvPr id="8" name="Content Placeholder 7"/>
          <p:cNvSpPr>
            <a:spLocks noGrp="1"/>
          </p:cNvSpPr>
          <p:nvPr>
            <p:ph sz="quarter" idx="4"/>
          </p:nvPr>
        </p:nvSpPr>
        <p:spPr>
          <a:xfrm>
            <a:off x="4355977" y="2502048"/>
            <a:ext cx="4330824" cy="3951288"/>
          </a:xfrm>
        </p:spPr>
        <p:txBody>
          <a:bodyPr>
            <a:normAutofit fontScale="85000" lnSpcReduction="20000"/>
          </a:bodyPr>
          <a:lstStyle/>
          <a:p>
            <a:pPr marL="0" indent="0">
              <a:buNone/>
            </a:pPr>
            <a:r>
              <a:rPr lang="en-GB" b="1" dirty="0"/>
              <a:t>OpenCL Reference Card</a:t>
            </a:r>
          </a:p>
          <a:p>
            <a:pPr marL="0" indent="0">
              <a:buNone/>
            </a:pPr>
            <a:endParaRPr lang="en-GB" b="1" dirty="0"/>
          </a:p>
          <a:p>
            <a:pPr marL="0" indent="0">
              <a:buNone/>
            </a:pPr>
            <a:r>
              <a:rPr lang="en-GB" dirty="0"/>
              <a:t>This card will help you keep track of the  API as you do the exercises:</a:t>
            </a:r>
          </a:p>
          <a:p>
            <a:pPr marL="0" indent="0">
              <a:buNone/>
            </a:pPr>
            <a:endParaRPr lang="en-GB" dirty="0"/>
          </a:p>
          <a:p>
            <a:pPr marL="0" indent="0">
              <a:buNone/>
            </a:pPr>
            <a:r>
              <a:rPr lang="en-GB" dirty="0">
                <a:hlinkClick r:id="rId4"/>
              </a:rPr>
              <a:t>https://www.khronos.org/developers/reference-cards</a:t>
            </a:r>
            <a:endParaRPr lang="en-GB" dirty="0"/>
          </a:p>
          <a:p>
            <a:pPr marL="0" indent="0">
              <a:buNone/>
            </a:pPr>
            <a:endParaRPr lang="en-GB" dirty="0"/>
          </a:p>
          <a:p>
            <a:pPr marL="0" indent="0">
              <a:buNone/>
            </a:pPr>
            <a:r>
              <a:rPr lang="en-GB" dirty="0"/>
              <a:t>The v1.2 spec is also very readable and recommended to have on-hand:</a:t>
            </a:r>
          </a:p>
          <a:p>
            <a:pPr marL="0" indent="0">
              <a:buNone/>
            </a:pPr>
            <a:endParaRPr lang="en-GB" dirty="0"/>
          </a:p>
          <a:p>
            <a:pPr marL="0" indent="0">
              <a:buNone/>
            </a:pPr>
            <a:r>
              <a:rPr lang="en-GB" dirty="0">
                <a:hlinkClick r:id="rId5"/>
              </a:rPr>
              <a:t>https://www.khronos.org/registry/cl/specs/opencl-1.2.pdf</a:t>
            </a:r>
            <a:r>
              <a:rPr lang="en-GB" dirty="0"/>
              <a:t> </a:t>
            </a:r>
          </a:p>
        </p:txBody>
      </p:sp>
    </p:spTree>
    <p:extLst>
      <p:ext uri="{BB962C8B-B14F-4D97-AF65-F5344CB8AC3E}">
        <p14:creationId xmlns:p14="http://schemas.microsoft.com/office/powerpoint/2010/main" val="150768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268760"/>
            <a:ext cx="8784976" cy="5400600"/>
          </a:xfrm>
        </p:spPr>
        <p:txBody>
          <a:bodyPr>
            <a:noAutofit/>
          </a:bodyPr>
          <a:lstStyle/>
          <a:p>
            <a:r>
              <a:rPr lang="en-GB" sz="2400" dirty="0"/>
              <a:t>Write </a:t>
            </a:r>
            <a:r>
              <a:rPr lang="en-GB" sz="2400" dirty="0">
                <a:solidFill>
                  <a:schemeClr val="accent2"/>
                </a:solidFill>
              </a:rPr>
              <a:t>Buffers </a:t>
            </a:r>
            <a:r>
              <a:rPr lang="en-GB" sz="2400" dirty="0"/>
              <a:t>from </a:t>
            </a:r>
            <a:r>
              <a:rPr lang="en-GB" sz="2400" dirty="0">
                <a:solidFill>
                  <a:schemeClr val="accent2"/>
                </a:solidFill>
              </a:rPr>
              <a:t>host</a:t>
            </a:r>
            <a:r>
              <a:rPr lang="en-GB" sz="2400" dirty="0"/>
              <a:t> memory into </a:t>
            </a:r>
            <a:r>
              <a:rPr lang="en-GB" sz="2400" dirty="0">
                <a:solidFill>
                  <a:schemeClr val="accent2"/>
                </a:solidFill>
              </a:rPr>
              <a:t>global </a:t>
            </a:r>
            <a:r>
              <a:rPr lang="en-GB" sz="2400" dirty="0"/>
              <a:t>memory (as </a:t>
            </a:r>
            <a:r>
              <a:rPr lang="en-GB" sz="2400" dirty="0">
                <a:solidFill>
                  <a:schemeClr val="accent1"/>
                </a:solidFill>
              </a:rPr>
              <a:t>non-blocking</a:t>
            </a:r>
            <a:r>
              <a:rPr lang="en-GB" sz="2400" dirty="0"/>
              <a:t> operations from the host's point of view):</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d_a</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h_a</a:t>
            </a:r>
            <a:r>
              <a:rPr lang="en-GB" sz="2000" dirty="0">
                <a:latin typeface="Courier New Bold"/>
              </a:rPr>
              <a:t>, 0, NULL, NULL);</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d_b</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h_b</a:t>
            </a:r>
            <a:r>
              <a:rPr lang="en-GB" sz="2000" dirty="0">
                <a:latin typeface="Courier New Bold"/>
              </a:rPr>
              <a:t>, 0, NULL, NULL</a:t>
            </a:r>
            <a:r>
              <a:rPr lang="en-GB" sz="2000" dirty="0">
                <a:solidFill>
                  <a:prstClr val="white"/>
                </a:solidFill>
                <a:latin typeface="Letter Gothic Std"/>
              </a:rPr>
              <a:t>);</a:t>
            </a:r>
            <a:endParaRPr lang="en-GB" sz="2400" dirty="0">
              <a:latin typeface="Letter Gothic Std"/>
            </a:endParaRPr>
          </a:p>
          <a:p>
            <a:pPr marL="357188" indent="-357188"/>
            <a:endParaRPr lang="en-GB" sz="2400" dirty="0"/>
          </a:p>
          <a:p>
            <a:pPr marL="357188" indent="-357188"/>
            <a:r>
              <a:rPr lang="en-GB" sz="2400" dirty="0" err="1"/>
              <a:t>Enqueue</a:t>
            </a:r>
            <a:r>
              <a:rPr lang="en-GB" sz="2400" dirty="0"/>
              <a:t> the kernel for execution (note: in-order so OK):</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clEnqueueNDRangeKernel</a:t>
            </a:r>
            <a:r>
              <a:rPr lang="en-GB" sz="2000" dirty="0">
                <a:latin typeface="Courier New Bold"/>
              </a:rPr>
              <a:t>(commands, kernel, 1,</a:t>
            </a:r>
          </a:p>
          <a:p>
            <a:pPr marL="457200" lvl="1" indent="0">
              <a:buNone/>
            </a:pPr>
            <a:r>
              <a:rPr lang="en-GB" sz="2000" dirty="0">
                <a:latin typeface="Courier New Bold"/>
              </a:rPr>
              <a:t>               NULL, &amp;global, &amp;local, 0, NULL, NULL);</a:t>
            </a:r>
          </a:p>
        </p:txBody>
      </p:sp>
    </p:spTree>
    <p:extLst>
      <p:ext uri="{BB962C8B-B14F-4D97-AF65-F5344CB8AC3E}">
        <p14:creationId xmlns:p14="http://schemas.microsoft.com/office/powerpoint/2010/main" val="20591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ipe(up)">
                                      <p:cBhvr>
                                        <p:cTn id="7" dur="500"/>
                                        <p:tgtEl>
                                          <p:spTgt spid="3">
                                            <p:txEl>
                                              <p:pRg st="7" end="7"/>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wipe(up)">
                                      <p:cBhvr>
                                        <p:cTn id="10" dur="500"/>
                                        <p:tgtEl>
                                          <p:spTgt spid="3">
                                            <p:txEl>
                                              <p:pRg st="9" end="9"/>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wipe(up)">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484784"/>
            <a:ext cx="8784976" cy="5184576"/>
          </a:xfrm>
        </p:spPr>
        <p:txBody>
          <a:bodyPr>
            <a:noAutofit/>
          </a:bodyPr>
          <a:lstStyle/>
          <a:p>
            <a:pPr marL="357188" indent="-357188"/>
            <a:r>
              <a:rPr lang="en-GB" sz="2400" dirty="0"/>
              <a:t>Read back result (as a blocking operation). We have an in-order queue which assures the previous commands will have completed before this read can begin.</a:t>
            </a:r>
          </a:p>
          <a:p>
            <a:pPr marL="357188" indent="-357188"/>
            <a:endParaRPr lang="en-GB" sz="2400" dirty="0"/>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clEnqueueReadBuffer</a:t>
            </a:r>
            <a:r>
              <a:rPr lang="en-GB" sz="2000" dirty="0">
                <a:latin typeface="Courier New Bold"/>
              </a:rPr>
              <a:t>(commands, </a:t>
            </a:r>
            <a:r>
              <a:rPr lang="en-GB" sz="2000" dirty="0" err="1">
                <a:latin typeface="Courier New Bold"/>
              </a:rPr>
              <a:t>d_c</a:t>
            </a:r>
            <a:r>
              <a:rPr lang="en-GB" sz="2000" dirty="0">
                <a:latin typeface="Courier New Bold"/>
              </a:rPr>
              <a:t>, </a:t>
            </a:r>
            <a:r>
              <a:rPr lang="en-GB" sz="2000" dirty="0">
                <a:solidFill>
                  <a:schemeClr val="accent1"/>
                </a:solidFill>
                <a:latin typeface="Courier New Bold"/>
              </a:rPr>
              <a:t>CL_TRUE</a:t>
            </a:r>
            <a:r>
              <a:rPr lang="en-GB" sz="2000" dirty="0">
                <a:latin typeface="Courier New Bold"/>
              </a:rPr>
              <a:t>,</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h_c</a:t>
            </a:r>
            <a:r>
              <a:rPr lang="en-GB" sz="2000" dirty="0">
                <a:latin typeface="Courier New Bold"/>
              </a:rPr>
              <a:t>, 0, NULL, NULL);</a:t>
            </a:r>
          </a:p>
        </p:txBody>
      </p:sp>
    </p:spTree>
    <p:extLst>
      <p:ext uri="{BB962C8B-B14F-4D97-AF65-F5344CB8AC3E}">
        <p14:creationId xmlns:p14="http://schemas.microsoft.com/office/powerpoint/2010/main" val="20902130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7" name="Content Placeholder 4"/>
          <p:cNvSpPr>
            <a:spLocks noGrp="1"/>
          </p:cNvSpPr>
          <p:nvPr>
            <p:ph sz="half" idx="1"/>
          </p:nvPr>
        </p:nvSpPr>
        <p:spPr>
          <a:xfrm>
            <a:off x="107504" y="1556792"/>
            <a:ext cx="4388296" cy="5112568"/>
          </a:xfrm>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commands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p:txBody>
      </p:sp>
      <p:sp>
        <p:nvSpPr>
          <p:cNvPr id="8" name="Content Placeholder 5"/>
          <p:cNvSpPr>
            <a:spLocks noGrp="1"/>
          </p:cNvSpPr>
          <p:nvPr>
            <p:ph sz="half" idx="2"/>
          </p:nvPr>
        </p:nvSpPr>
        <p:spPr>
          <a:xfrm>
            <a:off x="4572000" y="1556792"/>
            <a:ext cx="4464496" cy="5301208"/>
          </a:xfrm>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Tree>
    <p:extLst>
      <p:ext uri="{BB962C8B-B14F-4D97-AF65-F5344CB8AC3E}">
        <p14:creationId xmlns:p14="http://schemas.microsoft.com/office/powerpoint/2010/main" val="4362026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4572000" y="1556792"/>
            <a:ext cx="4464496" cy="5301208"/>
          </a:xfrm>
          <a:solidFill>
            <a:srgbClr val="FFFFFF"/>
          </a:solidFill>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5" name="Content Placeholder 4"/>
          <p:cNvSpPr>
            <a:spLocks noGrp="1"/>
          </p:cNvSpPr>
          <p:nvPr>
            <p:ph sz="half" idx="1"/>
          </p:nvPr>
        </p:nvSpPr>
        <p:spPr>
          <a:xfrm>
            <a:off x="107504" y="1556792"/>
            <a:ext cx="4388296" cy="5112568"/>
          </a:xfrm>
          <a:solidFill>
            <a:schemeClr val="bg1"/>
          </a:solidFill>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commands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p:txBody>
      </p:sp>
      <p:sp>
        <p:nvSpPr>
          <p:cNvPr id="13" name="Rectangle 13"/>
          <p:cNvSpPr>
            <a:spLocks noChangeArrowheads="1"/>
          </p:cNvSpPr>
          <p:nvPr/>
        </p:nvSpPr>
        <p:spPr bwMode="auto">
          <a:xfrm>
            <a:off x="4494438" y="1551983"/>
            <a:ext cx="4644008" cy="1440160"/>
          </a:xfrm>
          <a:prstGeom prst="rect">
            <a:avLst/>
          </a:prstGeom>
          <a:solidFill>
            <a:schemeClr val="accent6">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7" name="Rectangle 5"/>
          <p:cNvSpPr>
            <a:spLocks noChangeArrowheads="1"/>
          </p:cNvSpPr>
          <p:nvPr/>
        </p:nvSpPr>
        <p:spPr bwMode="auto">
          <a:xfrm>
            <a:off x="0" y="1551983"/>
            <a:ext cx="4494440" cy="2741113"/>
          </a:xfrm>
          <a:prstGeom prst="rect">
            <a:avLst/>
          </a:prstGeom>
          <a:solidFill>
            <a:schemeClr val="accent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4" name="Title 3"/>
          <p:cNvSpPr>
            <a:spLocks noGrp="1"/>
          </p:cNvSpPr>
          <p:nvPr>
            <p:ph type="title"/>
          </p:nvPr>
        </p:nvSpPr>
        <p:spPr/>
        <p:txBody>
          <a:bodyPr/>
          <a:lstStyle/>
          <a:p>
            <a:r>
              <a:rPr lang="en-GB" dirty="0"/>
              <a:t>Vector Addition – Host Program</a:t>
            </a:r>
          </a:p>
        </p:txBody>
      </p:sp>
      <p:sp>
        <p:nvSpPr>
          <p:cNvPr id="11" name="Rectangle 7"/>
          <p:cNvSpPr>
            <a:spLocks noChangeArrowheads="1"/>
          </p:cNvSpPr>
          <p:nvPr/>
        </p:nvSpPr>
        <p:spPr bwMode="auto">
          <a:xfrm>
            <a:off x="0" y="5301208"/>
            <a:ext cx="4499992" cy="1152128"/>
          </a:xfrm>
          <a:prstGeom prst="rect">
            <a:avLst/>
          </a:prstGeom>
          <a:solidFill>
            <a:schemeClr val="accent3">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9" name="Rectangle 9"/>
          <p:cNvSpPr>
            <a:spLocks noChangeArrowheads="1"/>
          </p:cNvSpPr>
          <p:nvPr/>
        </p:nvSpPr>
        <p:spPr bwMode="auto">
          <a:xfrm>
            <a:off x="0" y="4293096"/>
            <a:ext cx="4494439" cy="1008112"/>
          </a:xfrm>
          <a:prstGeom prst="rect">
            <a:avLst/>
          </a:prstGeom>
          <a:solidFill>
            <a:schemeClr val="accent4">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0" name="Text Box 10"/>
          <p:cNvSpPr txBox="1">
            <a:spLocks noChangeArrowheads="1"/>
          </p:cNvSpPr>
          <p:nvPr/>
        </p:nvSpPr>
        <p:spPr bwMode="auto">
          <a:xfrm>
            <a:off x="395536" y="465313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2) Create and build the program</a:t>
            </a:r>
          </a:p>
        </p:txBody>
      </p:sp>
      <p:sp>
        <p:nvSpPr>
          <p:cNvPr id="12" name="Text Box 8"/>
          <p:cNvSpPr txBox="1">
            <a:spLocks noChangeArrowheads="1"/>
          </p:cNvSpPr>
          <p:nvPr/>
        </p:nvSpPr>
        <p:spPr bwMode="auto">
          <a:xfrm>
            <a:off x="395536" y="573325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3) Define memory objects</a:t>
            </a:r>
          </a:p>
        </p:txBody>
      </p:sp>
      <p:sp>
        <p:nvSpPr>
          <p:cNvPr id="14" name="Text Box 14"/>
          <p:cNvSpPr txBox="1">
            <a:spLocks noChangeArrowheads="1"/>
          </p:cNvSpPr>
          <p:nvPr/>
        </p:nvSpPr>
        <p:spPr bwMode="auto">
          <a:xfrm>
            <a:off x="5148064" y="2060848"/>
            <a:ext cx="3413652"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4) Create and setup kernel</a:t>
            </a:r>
          </a:p>
        </p:txBody>
      </p:sp>
      <p:sp>
        <p:nvSpPr>
          <p:cNvPr id="15" name="Rectangle 15"/>
          <p:cNvSpPr>
            <a:spLocks noChangeArrowheads="1"/>
          </p:cNvSpPr>
          <p:nvPr/>
        </p:nvSpPr>
        <p:spPr bwMode="auto">
          <a:xfrm>
            <a:off x="4494438" y="2996953"/>
            <a:ext cx="4649562" cy="2304256"/>
          </a:xfrm>
          <a:prstGeom prst="rect">
            <a:avLst/>
          </a:prstGeom>
          <a:solidFill>
            <a:schemeClr val="tx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6" name="Text Box 16"/>
          <p:cNvSpPr txBox="1">
            <a:spLocks noChangeArrowheads="1"/>
          </p:cNvSpPr>
          <p:nvPr/>
        </p:nvSpPr>
        <p:spPr bwMode="auto">
          <a:xfrm>
            <a:off x="5148064" y="3501008"/>
            <a:ext cx="3384376" cy="1200329"/>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5) Execute commands:</a:t>
            </a:r>
            <a:b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br>
            <a:r>
              <a:rPr kumimoji="0" lang="en-US" sz="1800" b="1" i="0" u="none" strike="noStrike" kern="0" cap="none" spc="0" normalizeH="0" noProof="0" dirty="0">
                <a:ln>
                  <a:noFill/>
                </a:ln>
                <a:solidFill>
                  <a:srgbClr val="000000"/>
                </a:solidFill>
                <a:uLnTx/>
                <a:uFillTx/>
                <a:latin typeface="+mj-lt"/>
                <a:ea typeface="ヒラギノ角ゴ ProN W3" charset="-128"/>
                <a:cs typeface="Arial"/>
                <a:sym typeface="Myriad Set Text" charset="0"/>
              </a:rPr>
              <a:t>    a) </a:t>
            </a:r>
            <a:r>
              <a:rPr lang="en-US" b="1" kern="0" dirty="0">
                <a:solidFill>
                  <a:srgbClr val="000000"/>
                </a:solidFill>
                <a:latin typeface="+mj-lt"/>
                <a:ea typeface="ヒラギノ角ゴ ProN W3" charset="-128"/>
                <a:cs typeface="Arial"/>
                <a:sym typeface="Myriad Set Text" charset="0"/>
              </a:rPr>
              <a:t>Write buffers to device</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b) Execute the kernel</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c) Read buffer back to host</a:t>
            </a:r>
          </a:p>
        </p:txBody>
      </p:sp>
      <p:sp>
        <p:nvSpPr>
          <p:cNvPr id="17" name="TextBox 16"/>
          <p:cNvSpPr txBox="1"/>
          <p:nvPr/>
        </p:nvSpPr>
        <p:spPr>
          <a:xfrm>
            <a:off x="467544" y="6488668"/>
            <a:ext cx="8458904" cy="369332"/>
          </a:xfrm>
          <a:prstGeom prst="rect">
            <a:avLst/>
          </a:prstGeom>
          <a:noFill/>
        </p:spPr>
        <p:txBody>
          <a:bodyPr wrap="none" rtlCol="0">
            <a:spAutoFit/>
          </a:bodyPr>
          <a:lstStyle/>
          <a:p>
            <a:r>
              <a:rPr lang="en-GB" dirty="0">
                <a:latin typeface="+mj-lt"/>
              </a:rPr>
              <a:t>It’s complicated, but most of this is “boilerplate” and the same for most codes.</a:t>
            </a:r>
          </a:p>
        </p:txBody>
      </p:sp>
      <p:sp>
        <p:nvSpPr>
          <p:cNvPr id="8" name="Text Box 6"/>
          <p:cNvSpPr txBox="1">
            <a:spLocks noChangeArrowheads="1"/>
          </p:cNvSpPr>
          <p:nvPr/>
        </p:nvSpPr>
        <p:spPr bwMode="auto">
          <a:xfrm>
            <a:off x="395536" y="2636912"/>
            <a:ext cx="3672408" cy="646331"/>
          </a:xfrm>
          <a:prstGeom prst="rect">
            <a:avLst/>
          </a:prstGeom>
          <a:solidFill>
            <a:srgbClr val="FFFFFF"/>
          </a:solidFill>
          <a:ln w="9525">
            <a:noFill/>
            <a:miter lim="800000"/>
            <a:headEnd/>
            <a:tailEnd/>
          </a:ln>
          <a:effectLst/>
        </p:spPr>
        <p:txBody>
          <a:bodyPr wrap="square">
            <a:spAutoFit/>
          </a:bodyPr>
          <a:lstStyle/>
          <a:p>
            <a:pPr lvl="0" fontAlgn="base">
              <a:spcBef>
                <a:spcPct val="50000"/>
              </a:spcBef>
              <a:spcAft>
                <a:spcPct val="0"/>
              </a:spcAf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1) Define the platform:</a:t>
            </a:r>
            <a:br>
              <a:rPr lang="en-US" b="1" kern="0" noProof="0" dirty="0">
                <a:solidFill>
                  <a:srgbClr val="000000"/>
                </a:solidFill>
                <a:latin typeface="+mj-lt"/>
                <a:ea typeface="ヒラギノ角ゴ ProN W3" charset="-128"/>
                <a:cs typeface="Arial"/>
                <a:sym typeface="Myriad Set Text" charset="0"/>
              </a:rPr>
            </a:br>
            <a:r>
              <a:rPr lang="en-US" b="1" kern="0" noProof="0" dirty="0">
                <a:solidFill>
                  <a:srgbClr val="000000"/>
                </a:solidFill>
                <a:latin typeface="+mj-lt"/>
                <a:ea typeface="ヒラギノ角ゴ ProN W3" charset="-128"/>
                <a:cs typeface="Arial"/>
                <a:sym typeface="Myriad Set Text" charset="0"/>
              </a:rPr>
              <a:t>    </a:t>
            </a:r>
            <a:r>
              <a:rPr lang="en-US" b="1" kern="0" dirty="0">
                <a:solidFill>
                  <a:srgbClr val="000000"/>
                </a:solidFill>
                <a:latin typeface="+mj-lt"/>
                <a:ea typeface="ヒラギノ角ゴ ProN W3" charset="-128"/>
                <a:cs typeface="Arial"/>
                <a:sym typeface="Myriad Set Text" charset="0"/>
              </a:rPr>
              <a:t>Devices + Context + Queues</a:t>
            </a:r>
            <a:endPar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endParaRPr>
          </a:p>
        </p:txBody>
      </p:sp>
    </p:spTree>
    <p:extLst>
      <p:ext uri="{BB962C8B-B14F-4D97-AF65-F5344CB8AC3E}">
        <p14:creationId xmlns:p14="http://schemas.microsoft.com/office/powerpoint/2010/main" val="11846499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0" y="274638"/>
            <a:ext cx="9144000" cy="1143000"/>
          </a:xfrm>
        </p:spPr>
        <p:txBody>
          <a:bodyPr>
            <a:normAutofit/>
          </a:bodyPr>
          <a:lstStyle/>
          <a:p>
            <a:r>
              <a:rPr lang="en-GB" dirty="0"/>
              <a:t>Exercise: Running the </a:t>
            </a:r>
            <a:r>
              <a:rPr lang="en-GB" dirty="0" err="1"/>
              <a:t>Vadd</a:t>
            </a:r>
            <a:r>
              <a:rPr lang="en-GB" dirty="0"/>
              <a:t> kernel</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inspect and verify that you can run an OpenCL kernel</a:t>
            </a:r>
          </a:p>
          <a:p>
            <a:pPr>
              <a:lnSpc>
                <a:spcPct val="110000"/>
              </a:lnSpc>
            </a:pPr>
            <a:r>
              <a:rPr lang="en-GB" dirty="0">
                <a:solidFill>
                  <a:schemeClr val="accent2"/>
                </a:solidFill>
              </a:rPr>
              <a:t>Procedure: </a:t>
            </a:r>
          </a:p>
          <a:p>
            <a:pPr lvl="1">
              <a:lnSpc>
                <a:spcPct val="110000"/>
              </a:lnSpc>
            </a:pPr>
            <a:r>
              <a:rPr lang="en-GB" dirty="0"/>
              <a:t>Take the provided C </a:t>
            </a:r>
            <a:r>
              <a:rPr lang="en-GB" dirty="0" err="1"/>
              <a:t>Vadd</a:t>
            </a:r>
            <a:r>
              <a:rPr lang="en-GB" dirty="0"/>
              <a:t> program. It will run a simple kernel to add two vectors together. </a:t>
            </a:r>
          </a:p>
          <a:p>
            <a:pPr lvl="1">
              <a:lnSpc>
                <a:spcPct val="110000"/>
              </a:lnSpc>
            </a:pPr>
            <a:r>
              <a:rPr lang="en-GB" dirty="0"/>
              <a:t>Look at the host code and identify the API calls in the host code. Compare them against the API descriptions on the OpenCL reference card.</a:t>
            </a:r>
          </a:p>
          <a:p>
            <a:pPr lvl="1">
              <a:lnSpc>
                <a:spcPct val="110000"/>
              </a:lnSpc>
            </a:pPr>
            <a:r>
              <a:rPr lang="en-GB" dirty="0"/>
              <a:t>There are some helper files which time the execution, output device information neatly and check errors.</a:t>
            </a:r>
          </a:p>
          <a:p>
            <a:pPr>
              <a:lnSpc>
                <a:spcPct val="110000"/>
              </a:lnSpc>
            </a:pPr>
            <a:r>
              <a:rPr lang="en-GB" dirty="0">
                <a:solidFill>
                  <a:schemeClr val="accent2"/>
                </a:solidFill>
              </a:rPr>
              <a:t>Expected output:</a:t>
            </a:r>
          </a:p>
          <a:p>
            <a:pPr lvl="1">
              <a:lnSpc>
                <a:spcPct val="110000"/>
              </a:lnSpc>
            </a:pPr>
            <a:r>
              <a:rPr lang="en-GB" dirty="0"/>
              <a:t>A message verifying that the vector addition completed successfully</a:t>
            </a:r>
          </a:p>
        </p:txBody>
      </p:sp>
    </p:spTree>
    <p:extLst>
      <p:ext uri="{BB962C8B-B14F-4D97-AF65-F5344CB8AC3E}">
        <p14:creationId xmlns:p14="http://schemas.microsoft.com/office/powerpoint/2010/main" val="40722775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Overview of OpenCL APIs</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402938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Host programs can be verbose</a:t>
            </a:r>
          </a:p>
        </p:txBody>
      </p:sp>
      <p:sp>
        <p:nvSpPr>
          <p:cNvPr id="5" name="Content Placeholder 4"/>
          <p:cNvSpPr>
            <a:spLocks noGrp="1"/>
          </p:cNvSpPr>
          <p:nvPr>
            <p:ph idx="1"/>
          </p:nvPr>
        </p:nvSpPr>
        <p:spPr>
          <a:xfrm>
            <a:off x="457200" y="1600200"/>
            <a:ext cx="8686800" cy="4525963"/>
          </a:xfrm>
        </p:spPr>
        <p:txBody>
          <a:bodyPr>
            <a:normAutofit lnSpcReduction="10000"/>
          </a:bodyPr>
          <a:lstStyle/>
          <a:p>
            <a:r>
              <a:rPr lang="en-GB" dirty="0" err="1"/>
              <a:t>OpenCL’s</a:t>
            </a:r>
            <a:r>
              <a:rPr lang="en-GB" dirty="0"/>
              <a:t> goal is extreme portability, so it exposes </a:t>
            </a:r>
            <a:r>
              <a:rPr lang="en-GB" b="1" i="1" dirty="0">
                <a:solidFill>
                  <a:schemeClr val="accent3"/>
                </a:solidFill>
              </a:rPr>
              <a:t>everything</a:t>
            </a:r>
          </a:p>
          <a:p>
            <a:r>
              <a:rPr lang="en-GB" dirty="0"/>
              <a:t>Most of the host code is the same from one application to the next – the re-use  makes the verbosity a non-issue.</a:t>
            </a:r>
          </a:p>
          <a:p>
            <a:r>
              <a:rPr lang="en-GB" dirty="0"/>
              <a:t>Common API combinations can be packaged into functions, C++ or Python classes, or libraries to make the reuse more convenient.</a:t>
            </a:r>
          </a:p>
          <a:p>
            <a:endParaRPr lang="en-GB" dirty="0"/>
          </a:p>
        </p:txBody>
      </p:sp>
    </p:spTree>
    <p:extLst>
      <p:ext uri="{BB962C8B-B14F-4D97-AF65-F5344CB8AC3E}">
        <p14:creationId xmlns:p14="http://schemas.microsoft.com/office/powerpoint/2010/main" val="7491649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C++ Interface</a:t>
            </a:r>
          </a:p>
        </p:txBody>
      </p:sp>
      <p:sp>
        <p:nvSpPr>
          <p:cNvPr id="3" name="Content Placeholder 2"/>
          <p:cNvSpPr>
            <a:spLocks noGrp="1"/>
          </p:cNvSpPr>
          <p:nvPr>
            <p:ph idx="1"/>
          </p:nvPr>
        </p:nvSpPr>
        <p:spPr>
          <a:xfrm>
            <a:off x="179512" y="1456184"/>
            <a:ext cx="8784976" cy="5069160"/>
          </a:xfrm>
        </p:spPr>
        <p:txBody>
          <a:bodyPr>
            <a:normAutofit fontScale="85000" lnSpcReduction="10000"/>
          </a:bodyPr>
          <a:lstStyle/>
          <a:p>
            <a:r>
              <a:rPr lang="en-GB" dirty="0"/>
              <a:t>Khronos has defined a common C++ header file containing a high level interface to OpenCL, </a:t>
            </a:r>
            <a:r>
              <a:rPr lang="en-GB" dirty="0">
                <a:solidFill>
                  <a:schemeClr val="accent6"/>
                </a:solidFill>
              </a:rPr>
              <a:t>cl.hpp</a:t>
            </a:r>
          </a:p>
          <a:p>
            <a:r>
              <a:rPr lang="en-GB" dirty="0"/>
              <a:t>This interface is dramatically easier to work with</a:t>
            </a:r>
            <a:r>
              <a:rPr lang="en-GB" baseline="30000" dirty="0"/>
              <a:t>1</a:t>
            </a:r>
          </a:p>
          <a:p>
            <a:r>
              <a:rPr lang="en-GB" dirty="0"/>
              <a:t>Key features:</a:t>
            </a:r>
          </a:p>
          <a:p>
            <a:pPr lvl="1"/>
            <a:r>
              <a:rPr lang="en-GB" dirty="0"/>
              <a:t>Uses common defaults for the platform and command-queue, saving the programmer from extra coding for the most common use cases</a:t>
            </a:r>
          </a:p>
          <a:p>
            <a:pPr lvl="1"/>
            <a:r>
              <a:rPr lang="en-GB" dirty="0"/>
              <a:t>Simplifies the basic API by bundling key parameters with the objects rather than requiring verbose and repetitive argument lists</a:t>
            </a:r>
          </a:p>
          <a:p>
            <a:pPr lvl="1"/>
            <a:r>
              <a:rPr lang="en-GB" dirty="0"/>
              <a:t>Ability to “call” a kernel from the host, like a regular function</a:t>
            </a:r>
          </a:p>
          <a:p>
            <a:pPr lvl="1"/>
            <a:r>
              <a:rPr lang="en-GB" dirty="0"/>
              <a:t>Error checking can be performed with C++ exceptions</a:t>
            </a:r>
          </a:p>
        </p:txBody>
      </p:sp>
      <p:sp>
        <p:nvSpPr>
          <p:cNvPr id="4" name="TextBox 3"/>
          <p:cNvSpPr txBox="1"/>
          <p:nvPr/>
        </p:nvSpPr>
        <p:spPr>
          <a:xfrm>
            <a:off x="5204871" y="6488668"/>
            <a:ext cx="3903633" cy="369332"/>
          </a:xfrm>
          <a:prstGeom prst="rect">
            <a:avLst/>
          </a:prstGeom>
          <a:noFill/>
        </p:spPr>
        <p:txBody>
          <a:bodyPr wrap="none" rtlCol="0">
            <a:spAutoFit/>
          </a:bodyPr>
          <a:lstStyle/>
          <a:p>
            <a:r>
              <a:rPr lang="en-GB" baseline="30000" dirty="0"/>
              <a:t>1</a:t>
            </a:r>
            <a:r>
              <a:rPr lang="en-GB" dirty="0"/>
              <a:t> especially for C++ programmers…</a:t>
            </a:r>
          </a:p>
        </p:txBody>
      </p:sp>
    </p:spTree>
    <p:extLst>
      <p:ext uri="{BB962C8B-B14F-4D97-AF65-F5344CB8AC3E}">
        <p14:creationId xmlns:p14="http://schemas.microsoft.com/office/powerpoint/2010/main" val="23828782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OpenCL C++ API ref card</a:t>
            </a:r>
          </a:p>
        </p:txBody>
      </p:sp>
      <p:sp>
        <p:nvSpPr>
          <p:cNvPr id="3" name="Content Placeholder 2"/>
          <p:cNvSpPr>
            <a:spLocks noGrp="1"/>
          </p:cNvSpPr>
          <p:nvPr>
            <p:ph idx="1"/>
          </p:nvPr>
        </p:nvSpPr>
        <p:spPr>
          <a:xfrm>
            <a:off x="4499992" y="1600200"/>
            <a:ext cx="4392488" cy="4525963"/>
          </a:xfrm>
        </p:spPr>
        <p:txBody>
          <a:bodyPr>
            <a:normAutofit fontScale="85000" lnSpcReduction="10000"/>
          </a:bodyPr>
          <a:lstStyle/>
          <a:p>
            <a:r>
              <a:rPr lang="en-GB" dirty="0"/>
              <a:t>Useful to have the OpenCL C++ reference card to hand</a:t>
            </a:r>
          </a:p>
          <a:p>
            <a:r>
              <a:rPr lang="en-GB" dirty="0"/>
              <a:t>Download it from the Khronos website:</a:t>
            </a:r>
          </a:p>
          <a:p>
            <a:r>
              <a:rPr lang="en-GB" dirty="0">
                <a:hlinkClick r:id="rId2"/>
              </a:rPr>
              <a:t>http://www.khronos.org/files/OpenCLPP12-reference-card.pdf</a:t>
            </a:r>
            <a:r>
              <a:rPr lang="en-GB" dirty="0"/>
              <a:t> </a:t>
            </a:r>
          </a:p>
          <a:p>
            <a:r>
              <a:rPr lang="en-GB" dirty="0" err="1"/>
              <a:t>Doxygen</a:t>
            </a:r>
            <a:r>
              <a:rPr lang="en-GB" dirty="0"/>
              <a:t> available here: </a:t>
            </a:r>
            <a:r>
              <a:rPr lang="en-GB" dirty="0">
                <a:hlinkClick r:id="rId3"/>
              </a:rPr>
              <a:t>http://github.khronos.org/OpenCL-CLHPP/</a:t>
            </a:r>
            <a:endParaRPr lang="en-GB" dirty="0"/>
          </a:p>
        </p:txBody>
      </p:sp>
      <p:pic>
        <p:nvPicPr>
          <p:cNvPr id="4" name="Picture 3"/>
          <p:cNvPicPr>
            <a:picLocks noChangeAspect="1"/>
          </p:cNvPicPr>
          <p:nvPr/>
        </p:nvPicPr>
        <p:blipFill>
          <a:blip r:embed="rId4"/>
          <a:stretch>
            <a:fillRect/>
          </a:stretch>
        </p:blipFill>
        <p:spPr>
          <a:xfrm>
            <a:off x="971600" y="1700808"/>
            <a:ext cx="3168352" cy="4290684"/>
          </a:xfrm>
          <a:prstGeom prst="rect">
            <a:avLst/>
          </a:prstGeom>
        </p:spPr>
      </p:pic>
    </p:spTree>
    <p:extLst>
      <p:ext uri="{BB962C8B-B14F-4D97-AF65-F5344CB8AC3E}">
        <p14:creationId xmlns:p14="http://schemas.microsoft.com/office/powerpoint/2010/main" val="4649292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Create a context and queue</a:t>
            </a:r>
          </a:p>
        </p:txBody>
      </p:sp>
      <p:sp>
        <p:nvSpPr>
          <p:cNvPr id="3" name="Content Placeholder 2"/>
          <p:cNvSpPr>
            <a:spLocks noGrp="1"/>
          </p:cNvSpPr>
          <p:nvPr>
            <p:ph idx="1"/>
          </p:nvPr>
        </p:nvSpPr>
        <p:spPr>
          <a:xfrm>
            <a:off x="268013" y="1600200"/>
            <a:ext cx="8655269" cy="4525963"/>
          </a:xfrm>
        </p:spPr>
        <p:txBody>
          <a:bodyPr/>
          <a:lstStyle/>
          <a:p>
            <a:r>
              <a:rPr lang="en-GB" dirty="0"/>
              <a:t>Grab a context using a device type:</a:t>
            </a:r>
          </a:p>
          <a:p>
            <a:pPr marL="457200" lvl="1" indent="0">
              <a:buNone/>
            </a:pPr>
            <a:r>
              <a:rPr lang="en-GB" sz="2400" b="1" dirty="0">
                <a:solidFill>
                  <a:srgbClr val="1F497D"/>
                </a:solidFill>
                <a:latin typeface="Courier"/>
              </a:rPr>
              <a:t>cl::Context </a:t>
            </a:r>
          </a:p>
          <a:p>
            <a:pPr marL="457200" lvl="1" indent="0">
              <a:buNone/>
            </a:pPr>
            <a:r>
              <a:rPr lang="en-GB" sz="2400" b="1" dirty="0">
                <a:solidFill>
                  <a:srgbClr val="1F497D"/>
                </a:solidFill>
                <a:latin typeface="Courier"/>
              </a:rPr>
              <a:t>  context(CL_DEVICE_TYPE_DEFAULT);</a:t>
            </a:r>
          </a:p>
          <a:p>
            <a:pPr marL="457200" lvl="1" indent="0">
              <a:buNone/>
            </a:pPr>
            <a:endParaRPr lang="en-GB" b="1" dirty="0">
              <a:latin typeface="Courier"/>
            </a:endParaRPr>
          </a:p>
          <a:p>
            <a:r>
              <a:rPr lang="en-GB" dirty="0"/>
              <a:t>Create a command queue for the first device in the context:</a:t>
            </a:r>
          </a:p>
          <a:p>
            <a:pPr marL="457200" lvl="1" indent="0">
              <a:buNone/>
            </a:pPr>
            <a:r>
              <a:rPr lang="en-GB" b="1" dirty="0">
                <a:solidFill>
                  <a:srgbClr val="1F497D"/>
                </a:solidFill>
                <a:latin typeface="Courier"/>
              </a:rPr>
              <a:t>cl::</a:t>
            </a:r>
            <a:r>
              <a:rPr lang="en-GB" b="1" dirty="0" err="1">
                <a:solidFill>
                  <a:srgbClr val="1F497D"/>
                </a:solidFill>
                <a:latin typeface="Courier"/>
              </a:rPr>
              <a:t>CommandQueue</a:t>
            </a:r>
            <a:r>
              <a:rPr lang="en-GB" b="1" dirty="0">
                <a:solidFill>
                  <a:srgbClr val="1F497D"/>
                </a:solidFill>
                <a:latin typeface="Courier"/>
              </a:rPr>
              <a:t> queue(context);</a:t>
            </a:r>
          </a:p>
        </p:txBody>
      </p:sp>
    </p:spTree>
    <p:extLst>
      <p:ext uri="{BB962C8B-B14F-4D97-AF65-F5344CB8AC3E}">
        <p14:creationId xmlns:p14="http://schemas.microsoft.com/office/powerpoint/2010/main" val="171798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a:t>
            </a:r>
            <a:r>
              <a:rPr lang="en-GB" dirty="0" err="1"/>
              <a:t>Opencl</a:t>
            </a:r>
            <a:r>
              <a:rPr lang="en-GB" dirty="0"/>
              <a:t> platforms</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8058328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2. Create and Build the program</a:t>
            </a:r>
          </a:p>
        </p:txBody>
      </p:sp>
      <p:sp>
        <p:nvSpPr>
          <p:cNvPr id="3" name="Content Placeholder 2"/>
          <p:cNvSpPr>
            <a:spLocks noGrp="1"/>
          </p:cNvSpPr>
          <p:nvPr>
            <p:ph idx="1"/>
          </p:nvPr>
        </p:nvSpPr>
        <p:spPr/>
        <p:txBody>
          <a:bodyPr>
            <a:noAutofit/>
          </a:bodyPr>
          <a:lstStyle/>
          <a:p>
            <a:r>
              <a:rPr lang="en-GB" sz="2400" dirty="0"/>
              <a:t>Define source code for the kernel-program either as a string literal (great for toy programs) or read it from a file (for real applications).</a:t>
            </a:r>
            <a:endParaRPr lang="en-GB" sz="2000" dirty="0"/>
          </a:p>
          <a:p>
            <a:endParaRPr lang="en-GB" sz="2400" dirty="0"/>
          </a:p>
          <a:p>
            <a:r>
              <a:rPr lang="en-GB" sz="2400" dirty="0"/>
              <a:t>Create the </a:t>
            </a:r>
            <a:r>
              <a:rPr lang="en-GB" sz="2400" b="1" dirty="0">
                <a:solidFill>
                  <a:srgbClr val="C00000"/>
                </a:solidFill>
              </a:rPr>
              <a:t>program object and compile </a:t>
            </a:r>
            <a:r>
              <a:rPr lang="en-GB" sz="2400" dirty="0"/>
              <a:t>to create a “dynamic library” from which specific kernels can be pulled:</a:t>
            </a:r>
          </a:p>
          <a:p>
            <a:endParaRPr lang="en-GB" sz="2400" dirty="0"/>
          </a:p>
          <a:p>
            <a:pPr marL="457200" lvl="1" indent="0">
              <a:buNone/>
            </a:pPr>
            <a:endParaRPr lang="en-GB" sz="2400" b="1" i="1" dirty="0">
              <a:solidFill>
                <a:srgbClr val="1F497D"/>
              </a:solidFill>
              <a:latin typeface="Courier"/>
            </a:endParaRPr>
          </a:p>
          <a:p>
            <a:pPr marL="457200" lvl="1" indent="0">
              <a:buNone/>
            </a:pPr>
            <a:r>
              <a:rPr lang="en-GB" sz="2000" b="1" dirty="0">
                <a:solidFill>
                  <a:srgbClr val="1F497D"/>
                </a:solidFill>
                <a:latin typeface="Courier"/>
              </a:rPr>
              <a:t>cl::Program program(context, </a:t>
            </a:r>
            <a:r>
              <a:rPr lang="en-GB" sz="2000" b="1" dirty="0" err="1">
                <a:solidFill>
                  <a:srgbClr val="1F497D"/>
                </a:solidFill>
                <a:latin typeface="Courier"/>
              </a:rPr>
              <a:t>KernelSource</a:t>
            </a:r>
            <a:r>
              <a:rPr lang="en-GB" sz="2000" b="1" dirty="0">
                <a:solidFill>
                  <a:srgbClr val="1F497D"/>
                </a:solidFill>
                <a:latin typeface="Courier"/>
              </a:rPr>
              <a:t>, true);</a:t>
            </a:r>
          </a:p>
        </p:txBody>
      </p:sp>
      <p:sp>
        <p:nvSpPr>
          <p:cNvPr id="4" name="Oval 3"/>
          <p:cNvSpPr/>
          <p:nvPr/>
        </p:nvSpPr>
        <p:spPr>
          <a:xfrm>
            <a:off x="7452320" y="5157192"/>
            <a:ext cx="914400" cy="66215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067944" y="4335517"/>
            <a:ext cx="4192461" cy="707886"/>
          </a:xfrm>
          <a:prstGeom prst="rect">
            <a:avLst/>
          </a:prstGeom>
          <a:noFill/>
          <a:ln>
            <a:solidFill>
              <a:srgbClr val="C00000"/>
            </a:solidFill>
          </a:ln>
        </p:spPr>
        <p:txBody>
          <a:bodyPr wrap="square" rtlCol="0">
            <a:spAutoFit/>
          </a:bodyPr>
          <a:lstStyle/>
          <a:p>
            <a:pPr algn="ctr"/>
            <a:r>
              <a:rPr lang="en-US" sz="2000" dirty="0"/>
              <a:t>“true” tells </a:t>
            </a:r>
            <a:r>
              <a:rPr lang="en-US" sz="2000" dirty="0" err="1"/>
              <a:t>OpenCL</a:t>
            </a:r>
            <a:r>
              <a:rPr lang="en-US" sz="2000" dirty="0"/>
              <a:t> to build (compile/link) the program object</a:t>
            </a:r>
          </a:p>
        </p:txBody>
      </p:sp>
      <p:cxnSp>
        <p:nvCxnSpPr>
          <p:cNvPr id="7" name="Straight Arrow Connector 6"/>
          <p:cNvCxnSpPr>
            <a:stCxn id="5" idx="2"/>
            <a:endCxn id="4" idx="1"/>
          </p:cNvCxnSpPr>
          <p:nvPr/>
        </p:nvCxnSpPr>
        <p:spPr>
          <a:xfrm>
            <a:off x="6164175" y="5043403"/>
            <a:ext cx="1422056" cy="210759"/>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4497" y="5938344"/>
            <a:ext cx="7883927" cy="707886"/>
          </a:xfrm>
          <a:prstGeom prst="rect">
            <a:avLst/>
          </a:prstGeom>
          <a:noFill/>
          <a:ln>
            <a:solidFill>
              <a:srgbClr val="C00000"/>
            </a:solidFill>
          </a:ln>
        </p:spPr>
        <p:txBody>
          <a:bodyPr wrap="square" rtlCol="0">
            <a:spAutoFit/>
          </a:bodyPr>
          <a:lstStyle/>
          <a:p>
            <a:pPr algn="ctr"/>
            <a:r>
              <a:rPr lang="en-US" sz="2000" dirty="0" err="1"/>
              <a:t>KernelSource</a:t>
            </a:r>
            <a:r>
              <a:rPr lang="en-US" sz="2000" dirty="0"/>
              <a:t> is a string … either statically set in the host program or returned from a function that loads the kernel code from a file.</a:t>
            </a:r>
          </a:p>
        </p:txBody>
      </p:sp>
      <p:cxnSp>
        <p:nvCxnSpPr>
          <p:cNvPr id="14" name="Straight Arrow Connector 13"/>
          <p:cNvCxnSpPr>
            <a:stCxn id="13" idx="0"/>
          </p:cNvCxnSpPr>
          <p:nvPr/>
        </p:nvCxnSpPr>
        <p:spPr>
          <a:xfrm flipV="1">
            <a:off x="4446461" y="5652202"/>
            <a:ext cx="1640295" cy="28614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60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a:t>
            </a:r>
          </a:p>
        </p:txBody>
      </p:sp>
      <p:sp>
        <p:nvSpPr>
          <p:cNvPr id="3" name="Content Placeholder 2"/>
          <p:cNvSpPr>
            <a:spLocks noGrp="1"/>
          </p:cNvSpPr>
          <p:nvPr>
            <p:ph idx="1"/>
          </p:nvPr>
        </p:nvSpPr>
        <p:spPr>
          <a:xfrm>
            <a:off x="141890" y="1024754"/>
            <a:ext cx="9002109" cy="5833245"/>
          </a:xfrm>
        </p:spPr>
        <p:txBody>
          <a:bodyPr>
            <a:normAutofit/>
          </a:bodyPr>
          <a:lstStyle/>
          <a:p>
            <a:r>
              <a:rPr lang="en-US" sz="2000" dirty="0"/>
              <a:t>For most real programs we will want to catch and report kernel compilation errors. To do this, we add an additional catch clause:</a:t>
            </a:r>
          </a:p>
          <a:p>
            <a:pPr marL="1314450" lvl="3" indent="0">
              <a:buNone/>
            </a:pPr>
            <a:endParaRPr lang="en-US" sz="1600" dirty="0"/>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BuildError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Recover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compiler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messages</a:t>
            </a:r>
            <a:r>
              <a:rPr lang="pt-BR" sz="2000" b="1" dirty="0">
                <a:solidFill>
                  <a:srgbClr val="0000FF"/>
                </a:solidFill>
                <a:latin typeface="Courier New"/>
                <a:cs typeface="Courier New"/>
              </a:rPr>
              <a:t> for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endParaRPr lang="pt-BR" sz="2000" b="1" dirty="0">
              <a:solidFill>
                <a:srgbClr val="0000FF"/>
              </a:solidFill>
              <a:latin typeface="Courier New"/>
              <a:cs typeface="Courier New"/>
            </a:endParaRP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second</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log</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string</a:t>
            </a:r>
            <a:r>
              <a:rPr lang="pt-BR" sz="2000" b="1" dirty="0">
                <a:solidFill>
                  <a:srgbClr val="C00000"/>
                </a:solidFill>
                <a:latin typeface="Courier New"/>
                <a:cs typeface="Courier New"/>
              </a:rPr>
              <a:t> log = </a:t>
            </a:r>
            <a:r>
              <a:rPr lang="pt-BR" sz="2000" b="1" dirty="0" err="1">
                <a:solidFill>
                  <a:srgbClr val="C00000"/>
                </a:solidFill>
                <a:latin typeface="Courier New"/>
                <a:cs typeface="Courier New"/>
              </a:rPr>
              <a:t>error.getBuildLog</a:t>
            </a:r>
            <a:r>
              <a:rPr lang="pt-BR" sz="2000" b="1" dirty="0">
                <a:solidFill>
                  <a:srgbClr val="C00000"/>
                </a:solidFill>
                <a:latin typeface="Courier New"/>
                <a:cs typeface="Courier New"/>
              </a:rPr>
              <a:t>()[0].</a:t>
            </a:r>
            <a:r>
              <a:rPr lang="pt-BR" sz="2000" b="1" dirty="0" err="1">
                <a:solidFill>
                  <a:srgbClr val="C00000"/>
                </a:solidFill>
                <a:latin typeface="Courier New"/>
                <a:cs typeface="Courier New"/>
              </a:rPr>
              <a:t>second</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cerr</a:t>
            </a:r>
            <a:r>
              <a:rPr lang="pt-BR" sz="2000" b="1" dirty="0">
                <a:solidFill>
                  <a:srgbClr val="C00000"/>
                </a:solidFill>
                <a:latin typeface="Courier New"/>
                <a:cs typeface="Courier New"/>
              </a:rPr>
              <a:t> &lt;&lt; </a:t>
            </a:r>
            <a:r>
              <a:rPr lang="pt-BR" sz="2000" b="1" dirty="0">
                <a:solidFill>
                  <a:srgbClr val="C00000"/>
                </a:solidFill>
              </a:rPr>
              <a:t>"</a:t>
            </a:r>
            <a:r>
              <a:rPr lang="pt-BR" sz="2000" b="1" dirty="0">
                <a:solidFill>
                  <a:srgbClr val="C00000"/>
                </a:solidFill>
                <a:latin typeface="Courier New"/>
                <a:cs typeface="Courier New"/>
              </a:rPr>
              <a:t>Build </a:t>
            </a:r>
            <a:r>
              <a:rPr lang="pt-BR" sz="2000" b="1" dirty="0" err="1">
                <a:solidFill>
                  <a:srgbClr val="C00000"/>
                </a:solidFill>
                <a:latin typeface="Courier New"/>
                <a:cs typeface="Courier New"/>
              </a:rPr>
              <a:t>failed</a:t>
            </a:r>
            <a:r>
              <a:rPr lang="pt-BR" sz="2000" b="1" dirty="0">
                <a:solidFill>
                  <a:srgbClr val="C00000"/>
                </a:solidFill>
                <a:latin typeface="Courier New"/>
                <a:cs typeface="Courier New"/>
              </a:rPr>
              <a:t>:</a:t>
            </a:r>
            <a:r>
              <a:rPr lang="pt-BR" sz="2000" b="1" dirty="0">
                <a:solidFill>
                  <a:srgbClr val="C00000"/>
                </a:solidFill>
              </a:rPr>
              <a:t>"</a:t>
            </a: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endParaRPr lang="pt-BR" sz="2000" b="1" dirty="0">
              <a:solidFill>
                <a:srgbClr val="C00000"/>
              </a:solidFill>
              <a:latin typeface="Courier New"/>
              <a:cs typeface="Courier New"/>
            </a:endParaRPr>
          </a:p>
          <a:p>
            <a:pPr marL="457200" lvl="1" indent="0">
              <a:buNone/>
            </a:pPr>
            <a:r>
              <a:rPr lang="pt-BR" sz="2000" b="1" dirty="0">
                <a:solidFill>
                  <a:srgbClr val="C00000"/>
                </a:solidFill>
                <a:latin typeface="Courier New"/>
                <a:cs typeface="Courier New"/>
              </a:rPr>
              <a:t>             &lt;&lt; log</a:t>
            </a:r>
          </a:p>
          <a:p>
            <a:pPr marL="457200" lvl="1" indent="0">
              <a:buNone/>
            </a:pP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p>
          <a:p>
            <a:pPr marL="457200" lvl="1" indent="0">
              <a:buNone/>
            </a:pPr>
            <a:r>
              <a:rPr lang="pt-BR" sz="2000" b="1" dirty="0">
                <a:solidFill>
                  <a:srgbClr val="C00000"/>
                </a:solidFill>
                <a:latin typeface="Courier New"/>
                <a:cs typeface="Courier New"/>
              </a:rPr>
              <a:t>}</a:t>
            </a:r>
            <a:endParaRPr lang="en-US" sz="2000" b="1" dirty="0">
              <a:solidFill>
                <a:srgbClr val="C00000"/>
              </a:solidFill>
              <a:latin typeface="Courier New"/>
              <a:cs typeface="Courier New"/>
            </a:endParaRPr>
          </a:p>
        </p:txBody>
      </p:sp>
    </p:spTree>
    <p:extLst>
      <p:ext uri="{BB962C8B-B14F-4D97-AF65-F5344CB8AC3E}">
        <p14:creationId xmlns:p14="http://schemas.microsoft.com/office/powerpoint/2010/main" val="14445777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(1/2)</a:t>
            </a:r>
          </a:p>
        </p:txBody>
      </p:sp>
      <p:sp>
        <p:nvSpPr>
          <p:cNvPr id="3" name="Content Placeholder 2"/>
          <p:cNvSpPr>
            <a:spLocks noGrp="1"/>
          </p:cNvSpPr>
          <p:nvPr>
            <p:ph idx="1"/>
          </p:nvPr>
        </p:nvSpPr>
        <p:spPr>
          <a:xfrm>
            <a:off x="141890" y="1024754"/>
            <a:ext cx="9002109" cy="5833245"/>
          </a:xfrm>
        </p:spPr>
        <p:txBody>
          <a:bodyPr>
            <a:normAutofit fontScale="85000" lnSpcReduction="20000"/>
          </a:bodyPr>
          <a:lstStyle/>
          <a:p>
            <a:r>
              <a:rPr lang="en-US" sz="2000" dirty="0"/>
              <a:t>For most real programs we will want to catch and report kernel compilation errors. To do this, we need to use an explicit build step:</a:t>
            </a:r>
          </a:p>
          <a:p>
            <a:endParaRPr lang="en-US" sz="2000" dirty="0"/>
          </a:p>
          <a:p>
            <a:pPr marL="971550" lvl="1" indent="-514350">
              <a:buFont typeface="+mj-lt"/>
              <a:buAutoNum type="arabicPeriod"/>
            </a:pPr>
            <a:r>
              <a:rPr lang="en-US" sz="2000" dirty="0"/>
              <a:t>Do NOT build the program with the constructor (i.e. do not set the last argument in the program constructor to </a:t>
            </a:r>
            <a:r>
              <a:rPr lang="en-US" sz="2000" b="1" dirty="0"/>
              <a:t>true</a:t>
            </a:r>
            <a:r>
              <a:rPr lang="en-US" sz="2000" dirty="0"/>
              <a:t>). Instead, use:</a:t>
            </a:r>
          </a:p>
          <a:p>
            <a:pPr marL="1314450" lvl="3" indent="0">
              <a:buNone/>
            </a:pPr>
            <a:r>
              <a:rPr lang="pt-BR" b="1" dirty="0">
                <a:solidFill>
                  <a:srgbClr val="C00000"/>
                </a:solidFill>
              </a:rPr>
              <a:t>cl::Program program(context, util::loadProgram("</a:t>
            </a:r>
            <a:r>
              <a:rPr lang="pt-BR" b="1" dirty="0" err="1">
                <a:solidFill>
                  <a:srgbClr val="C00000"/>
                </a:solidFill>
              </a:rPr>
              <a:t>matmul.cl</a:t>
            </a:r>
            <a:r>
              <a:rPr lang="pt-BR" b="1" dirty="0">
                <a:solidFill>
                  <a:srgbClr val="C00000"/>
                </a:solidFill>
              </a:rPr>
              <a:t>"));</a:t>
            </a:r>
          </a:p>
          <a:p>
            <a:pPr marL="1314450" lvl="3" indent="0">
              <a:buNone/>
            </a:pPr>
            <a:endParaRPr lang="en-US" dirty="0">
              <a:solidFill>
                <a:srgbClr val="C00000"/>
              </a:solidFill>
            </a:endParaRPr>
          </a:p>
          <a:p>
            <a:pPr marL="971550" lvl="1" indent="-514350">
              <a:buFont typeface="+mj-lt"/>
              <a:buAutoNum type="arabicPeriod"/>
            </a:pPr>
            <a:r>
              <a:rPr lang="en-US" sz="2000" dirty="0"/>
              <a:t>Explicitly build the program within a try block to catch the error exception:</a:t>
            </a:r>
          </a:p>
          <a:p>
            <a:pPr marL="971550" lvl="1" indent="-514350">
              <a:buFont typeface="+mj-lt"/>
              <a:buAutoNum type="arabicPeriod"/>
            </a:pPr>
            <a:endParaRPr lang="en-US" sz="2000" dirty="0"/>
          </a:p>
          <a:p>
            <a:pPr marL="1314450" lvl="3" indent="0">
              <a:buNone/>
            </a:pPr>
            <a:r>
              <a:rPr lang="pt-BR" sz="1900" b="1" dirty="0">
                <a:solidFill>
                  <a:srgbClr val="C00000"/>
                </a:solidFill>
              </a:rPr>
              <a:t> try</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program.build</a:t>
            </a:r>
            <a:r>
              <a:rPr lang="pt-BR" sz="1900" b="1" dirty="0">
                <a:solidFill>
                  <a:srgbClr val="C00000"/>
                </a:solidFill>
              </a:rPr>
              <a:t>();</a:t>
            </a:r>
          </a:p>
          <a:p>
            <a:pPr marL="1314450" lvl="3" indent="0">
              <a:buNone/>
            </a:pPr>
            <a:r>
              <a:rPr lang="pt-BR" sz="1900" b="1" dirty="0">
                <a:solidFill>
                  <a:srgbClr val="C00000"/>
                </a:solidFill>
              </a:rPr>
              <a:t> }</a:t>
            </a:r>
          </a:p>
          <a:p>
            <a:pPr marL="1314450" lvl="3" indent="0">
              <a:buNone/>
            </a:pPr>
            <a:r>
              <a:rPr lang="pt-BR" sz="1900" b="1" dirty="0">
                <a:solidFill>
                  <a:srgbClr val="C00000"/>
                </a:solidFill>
              </a:rPr>
              <a:t> catch (cl::Error error)</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 If it was a build error then show the error</a:t>
            </a:r>
          </a:p>
          <a:p>
            <a:pPr marL="1314450" lvl="3" indent="0">
              <a:buNone/>
            </a:pPr>
            <a:r>
              <a:rPr lang="pt-BR" sz="1900" b="1" dirty="0">
                <a:solidFill>
                  <a:srgbClr val="C00000"/>
                </a:solidFill>
              </a:rPr>
              <a:t>     if (error.err() == CL_BUILD_PROGRAM_FAILURE)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a:t>
            </a:r>
            <a:r>
              <a:rPr lang="pt-BR" sz="1900" b="1" dirty="0" err="1">
                <a:solidFill>
                  <a:srgbClr val="0000FF"/>
                </a:solidFill>
              </a:rPr>
              <a:t>Recover</a:t>
            </a:r>
            <a:r>
              <a:rPr lang="pt-BR" sz="1900" b="1" dirty="0">
                <a:solidFill>
                  <a:srgbClr val="0000FF"/>
                </a:solidFill>
              </a:rPr>
              <a:t> compiler message (see the next slide)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throw</a:t>
            </a:r>
            <a:r>
              <a:rPr lang="pt-BR" sz="1900" b="1" dirty="0">
                <a:solidFill>
                  <a:srgbClr val="C00000"/>
                </a:solidFill>
              </a:rPr>
              <a:t> error;</a:t>
            </a:r>
          </a:p>
          <a:p>
            <a:pPr marL="1314450" lvl="3" indent="0">
              <a:buNone/>
            </a:pPr>
            <a:r>
              <a:rPr lang="pt-BR" sz="1900" b="1" dirty="0">
                <a:solidFill>
                  <a:srgbClr val="C00000"/>
                </a:solidFill>
              </a:rPr>
              <a:t> }</a:t>
            </a:r>
            <a:endParaRPr lang="en-US" sz="1900" b="1" dirty="0">
              <a:solidFill>
                <a:srgbClr val="C00000"/>
              </a:solidFill>
            </a:endParaRPr>
          </a:p>
        </p:txBody>
      </p:sp>
    </p:spTree>
    <p:extLst>
      <p:ext uri="{BB962C8B-B14F-4D97-AF65-F5344CB8AC3E}">
        <p14:creationId xmlns:p14="http://schemas.microsoft.com/office/powerpoint/2010/main" val="34035779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(2/2)</a:t>
            </a:r>
          </a:p>
        </p:txBody>
      </p:sp>
      <p:sp>
        <p:nvSpPr>
          <p:cNvPr id="3" name="Content Placeholder 2"/>
          <p:cNvSpPr>
            <a:spLocks noGrp="1"/>
          </p:cNvSpPr>
          <p:nvPr>
            <p:ph idx="1"/>
          </p:nvPr>
        </p:nvSpPr>
        <p:spPr>
          <a:xfrm>
            <a:off x="125323" y="1196752"/>
            <a:ext cx="9002109" cy="5486404"/>
          </a:xfrm>
        </p:spPr>
        <p:txBody>
          <a:bodyPr>
            <a:normAutofit lnSpcReduction="10000"/>
          </a:bodyPr>
          <a:lstStyle/>
          <a:p>
            <a:r>
              <a:rPr lang="en-US" sz="2400" dirty="0"/>
              <a:t>Compiled code is associated with a specific device … so we need a handle to reference the device</a:t>
            </a:r>
          </a:p>
          <a:p>
            <a:pPr marL="57150" indent="0">
              <a:buNone/>
            </a:pPr>
            <a:r>
              <a:rPr lang="pt-BR" sz="2400" b="1" dirty="0">
                <a:solidFill>
                  <a:srgbClr val="C00000"/>
                </a:solidFill>
              </a:rPr>
              <a:t>       std::vector&lt;cl::Device&gt; devices;</a:t>
            </a:r>
          </a:p>
          <a:p>
            <a:pPr marL="57150" indent="0">
              <a:buNone/>
            </a:pPr>
            <a:r>
              <a:rPr lang="pt-BR" sz="2400" b="1" dirty="0">
                <a:solidFill>
                  <a:srgbClr val="C00000"/>
                </a:solidFill>
              </a:rPr>
              <a:t>       devices = context.getInfo&lt;CL_CONTEXT_DEVICES&gt;();</a:t>
            </a:r>
          </a:p>
          <a:p>
            <a:pPr marL="57150" indent="0">
              <a:buNone/>
            </a:pPr>
            <a:endParaRPr lang="en-US" sz="2400" dirty="0"/>
          </a:p>
          <a:p>
            <a:r>
              <a:rPr lang="en-US" sz="2400" dirty="0"/>
              <a:t>In our programming, we’ve been using the default device which is the first one (devices[0]).</a:t>
            </a:r>
          </a:p>
          <a:p>
            <a:endParaRPr lang="en-US" sz="2400" dirty="0"/>
          </a:p>
          <a:p>
            <a:r>
              <a:rPr lang="en-US" sz="2400" dirty="0"/>
              <a:t>We need to query the program object to get the “</a:t>
            </a:r>
            <a:r>
              <a:rPr lang="en-US" sz="2400" dirty="0" err="1"/>
              <a:t>BuildInfo</a:t>
            </a:r>
            <a:r>
              <a:rPr lang="en-US" sz="2400" dirty="0"/>
              <a:t>”</a:t>
            </a:r>
          </a:p>
          <a:p>
            <a:pPr marL="57150" lvl="1" indent="0">
              <a:buNone/>
            </a:pPr>
            <a:r>
              <a:rPr lang="pt-BR" sz="2400" b="1" dirty="0">
                <a:solidFill>
                  <a:srgbClr val="C00000"/>
                </a:solidFill>
              </a:rPr>
              <a:t>       std::string built =  program.getBuildInfo      </a:t>
            </a:r>
            <a:br>
              <a:rPr lang="pt-BR" sz="2400" b="1" dirty="0">
                <a:solidFill>
                  <a:srgbClr val="C00000"/>
                </a:solidFill>
              </a:rPr>
            </a:br>
            <a:r>
              <a:rPr lang="pt-BR" sz="2400" b="1" dirty="0">
                <a:solidFill>
                  <a:srgbClr val="C00000"/>
                </a:solidFill>
              </a:rPr>
              <a:t>                     &lt;CL_PROGRAM_BUILD_LOG&gt;(devices[0]);</a:t>
            </a:r>
          </a:p>
          <a:p>
            <a:pPr marL="57150" lvl="1" indent="0">
              <a:buNone/>
            </a:pPr>
            <a:endParaRPr lang="en-US" sz="2400" b="1" dirty="0">
              <a:solidFill>
                <a:srgbClr val="C00000"/>
              </a:solidFill>
            </a:endParaRPr>
          </a:p>
          <a:p>
            <a:r>
              <a:rPr lang="en-US" sz="2400" dirty="0"/>
              <a:t>Now we can output the error compiler message </a:t>
            </a:r>
          </a:p>
          <a:p>
            <a:pPr marL="0" indent="0">
              <a:buNone/>
            </a:pPr>
            <a:r>
              <a:rPr lang="pt-BR" sz="2400" b="1" dirty="0">
                <a:solidFill>
                  <a:srgbClr val="C00000"/>
                </a:solidFill>
              </a:rPr>
              <a:t>         std::cerr &lt;&lt; built &lt;&lt; "\n";</a:t>
            </a:r>
          </a:p>
        </p:txBody>
      </p:sp>
    </p:spTree>
    <p:extLst>
      <p:ext uri="{BB962C8B-B14F-4D97-AF65-F5344CB8AC3E}">
        <p14:creationId xmlns:p14="http://schemas.microsoft.com/office/powerpoint/2010/main" val="40448681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0358" y="53916"/>
            <a:ext cx="8718331" cy="655532"/>
          </a:xfrm>
        </p:spPr>
        <p:txBody>
          <a:bodyPr>
            <a:normAutofit/>
          </a:bodyPr>
          <a:lstStyle/>
          <a:p>
            <a:r>
              <a:rPr lang="en-US" sz="3200" dirty="0"/>
              <a:t>Compiler error messages: Complete Example</a:t>
            </a:r>
          </a:p>
        </p:txBody>
      </p:sp>
      <p:sp>
        <p:nvSpPr>
          <p:cNvPr id="3" name="Content Placeholder 2"/>
          <p:cNvSpPr>
            <a:spLocks noGrp="1"/>
          </p:cNvSpPr>
          <p:nvPr>
            <p:ph idx="1"/>
          </p:nvPr>
        </p:nvSpPr>
        <p:spPr>
          <a:xfrm>
            <a:off x="141891" y="851333"/>
            <a:ext cx="9002109" cy="6005079"/>
          </a:xfrm>
        </p:spPr>
        <p:txBody>
          <a:bodyPr>
            <a:noAutofit/>
          </a:bodyPr>
          <a:lstStyle/>
          <a:p>
            <a:pPr marL="57150" indent="0">
              <a:buNone/>
            </a:pPr>
            <a:r>
              <a:rPr lang="pt-BR" sz="1800" b="1" dirty="0"/>
              <a:t>       cl::Program program(context, util::loadProgram("</a:t>
            </a:r>
            <a:r>
              <a:rPr lang="pt-BR" sz="1800" b="1" dirty="0" err="1"/>
              <a:t>matmul.cl</a:t>
            </a:r>
            <a:r>
              <a:rPr lang="pt-BR" sz="1800" b="1" dirty="0"/>
              <a:t>"));</a:t>
            </a:r>
          </a:p>
          <a:p>
            <a:pPr marL="57150" indent="0">
              <a:buNone/>
            </a:pPr>
            <a:r>
              <a:rPr lang="pt-BR" sz="1800" b="1" dirty="0"/>
              <a:t>       try</a:t>
            </a:r>
          </a:p>
          <a:p>
            <a:pPr marL="57150" indent="0">
              <a:buNone/>
            </a:pPr>
            <a:r>
              <a:rPr lang="pt-BR" sz="1800" b="1" dirty="0"/>
              <a:t>       {</a:t>
            </a:r>
          </a:p>
          <a:p>
            <a:pPr marL="57150" indent="0">
              <a:buNone/>
            </a:pPr>
            <a:r>
              <a:rPr lang="pt-BR" sz="1800" b="1" dirty="0"/>
              <a:t>           program.build();</a:t>
            </a:r>
          </a:p>
          <a:p>
            <a:pPr marL="57150" indent="0">
              <a:buNone/>
            </a:pPr>
            <a:r>
              <a:rPr lang="pt-BR" sz="1800" b="1" dirty="0"/>
              <a:t>       }</a:t>
            </a:r>
          </a:p>
          <a:p>
            <a:pPr marL="57150" indent="0">
              <a:buNone/>
            </a:pPr>
            <a:r>
              <a:rPr lang="pt-BR" sz="1800" b="1" dirty="0"/>
              <a:t>       catch (cl::Error error)</a:t>
            </a:r>
          </a:p>
          <a:p>
            <a:pPr marL="57150" indent="0">
              <a:buNone/>
            </a:pPr>
            <a:r>
              <a:rPr lang="pt-BR" sz="1800" b="1" dirty="0"/>
              <a:t>       {</a:t>
            </a:r>
          </a:p>
          <a:p>
            <a:pPr marL="57150" indent="0">
              <a:buNone/>
            </a:pPr>
            <a:r>
              <a:rPr lang="pt-BR" sz="1800" b="1" dirty="0"/>
              <a:t>           </a:t>
            </a:r>
            <a:r>
              <a:rPr lang="pt-BR" sz="1800" b="1" dirty="0">
                <a:solidFill>
                  <a:srgbClr val="0000FF"/>
                </a:solidFill>
              </a:rPr>
              <a:t>// If it was a build error then show the error</a:t>
            </a:r>
          </a:p>
          <a:p>
            <a:pPr marL="57150" indent="0">
              <a:buNone/>
            </a:pPr>
            <a:r>
              <a:rPr lang="pt-BR" sz="1800" b="1" dirty="0"/>
              <a:t>           </a:t>
            </a:r>
            <a:r>
              <a:rPr lang="pt-BR" sz="1800" b="1" dirty="0" err="1"/>
              <a:t>if</a:t>
            </a:r>
            <a:r>
              <a:rPr lang="pt-BR" sz="1800" b="1" dirty="0"/>
              <a:t> (error.err() == CL_BUILD_PROGRAM_FAILURE)</a:t>
            </a:r>
          </a:p>
          <a:p>
            <a:pPr marL="57150" indent="0">
              <a:buNone/>
            </a:pPr>
            <a:r>
              <a:rPr lang="pt-BR" sz="1800" b="1" dirty="0"/>
              <a:t>           {</a:t>
            </a:r>
          </a:p>
          <a:p>
            <a:pPr marL="57150" indent="0">
              <a:buNone/>
            </a:pPr>
            <a:r>
              <a:rPr lang="pt-BR" sz="1800" b="1" dirty="0"/>
              <a:t>               std::vector&lt;cl::Device&gt; devices;</a:t>
            </a:r>
          </a:p>
          <a:p>
            <a:pPr marL="57150" indent="0">
              <a:buNone/>
            </a:pPr>
            <a:r>
              <a:rPr lang="pt-BR" sz="1800" b="1" dirty="0"/>
              <a:t>               devices = context.getInfo&lt;CL_CONTEXT_DEVICES&gt;();</a:t>
            </a:r>
          </a:p>
          <a:p>
            <a:pPr marL="57150" indent="0">
              <a:buNone/>
            </a:pPr>
            <a:r>
              <a:rPr lang="pt-BR" sz="1800" b="1" dirty="0"/>
              <a:t>               std::string built =  program.getBuildInfo    </a:t>
            </a:r>
            <a:br>
              <a:rPr lang="pt-BR" sz="1800" b="1" dirty="0"/>
            </a:br>
            <a:r>
              <a:rPr lang="pt-BR" sz="1800" b="1" dirty="0"/>
              <a:t>                                        &lt;CL_PROGRAM_BUILD_LOG&gt;(devices[0]);</a:t>
            </a:r>
          </a:p>
          <a:p>
            <a:pPr marL="57150" indent="0">
              <a:buNone/>
            </a:pPr>
            <a:r>
              <a:rPr lang="pt-BR" sz="1800" b="1" dirty="0"/>
              <a:t>               std::cerr &lt;&lt; built &lt;&lt; "\n";</a:t>
            </a:r>
          </a:p>
          <a:p>
            <a:pPr marL="57150" indent="0">
              <a:buNone/>
            </a:pPr>
            <a:r>
              <a:rPr lang="pt-BR" sz="1800" b="1" dirty="0"/>
              <a:t>           }</a:t>
            </a:r>
          </a:p>
          <a:p>
            <a:pPr marL="57150" indent="0">
              <a:buNone/>
            </a:pPr>
            <a:r>
              <a:rPr lang="pt-BR" sz="1800" b="1" dirty="0"/>
              <a:t>           throw error;</a:t>
            </a:r>
          </a:p>
          <a:p>
            <a:pPr marL="57150" indent="0">
              <a:buNone/>
            </a:pPr>
            <a:r>
              <a:rPr lang="pt-BR" sz="1800" b="1" dirty="0"/>
              <a:t>       }</a:t>
            </a:r>
            <a:endParaRPr lang="en-US" sz="1800" b="1" dirty="0"/>
          </a:p>
        </p:txBody>
      </p:sp>
    </p:spTree>
    <p:extLst>
      <p:ext uri="{BB962C8B-B14F-4D97-AF65-F5344CB8AC3E}">
        <p14:creationId xmlns:p14="http://schemas.microsoft.com/office/powerpoint/2010/main" val="12436923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1" y="980728"/>
            <a:ext cx="8743772" cy="5400600"/>
          </a:xfrm>
        </p:spPr>
        <p:txBody>
          <a:bodyPr>
            <a:noAutofit/>
          </a:bodyPr>
          <a:lstStyle/>
          <a:p>
            <a:r>
              <a:rPr lang="en-GB" sz="2400" dirty="0"/>
              <a:t>For vector addition we need 3 memory objects, one each for input vectors A and B, and one for the output vector C</a:t>
            </a:r>
          </a:p>
          <a:p>
            <a:endParaRPr lang="en-GB" sz="2400" dirty="0"/>
          </a:p>
          <a:p>
            <a:r>
              <a:rPr lang="en-GB" sz="2400" dirty="0"/>
              <a:t>Create input vectors and assign values </a:t>
            </a:r>
            <a:r>
              <a:rPr lang="en-GB" sz="2400" b="1" dirty="0">
                <a:solidFill>
                  <a:srgbClr val="C00000"/>
                </a:solidFill>
              </a:rPr>
              <a:t>on the host</a:t>
            </a:r>
            <a:r>
              <a:rPr lang="en-GB" sz="2400" dirty="0"/>
              <a:t>:</a:t>
            </a:r>
          </a:p>
          <a:p>
            <a:pPr marL="457200" lvl="1" indent="0">
              <a:buNone/>
            </a:pPr>
            <a:r>
              <a:rPr lang="en-GB" sz="1800" b="1" dirty="0" err="1">
                <a:latin typeface="Courier"/>
              </a:rPr>
              <a:t>std</a:t>
            </a:r>
            <a:r>
              <a:rPr lang="en-GB" sz="1800" b="1" dirty="0">
                <a:latin typeface="Courier"/>
              </a:rPr>
              <a:t>::vector&lt;float&gt; </a:t>
            </a:r>
            <a:r>
              <a:rPr lang="en-GB" sz="1800" b="1" dirty="0" err="1">
                <a:latin typeface="Courier"/>
              </a:rPr>
              <a:t>h_a</a:t>
            </a:r>
            <a:r>
              <a:rPr lang="en-GB" sz="1800" b="1" dirty="0">
                <a:latin typeface="Courier"/>
              </a:rPr>
              <a:t>(N), </a:t>
            </a:r>
            <a:r>
              <a:rPr lang="en-GB" sz="1800" b="1" dirty="0" err="1">
                <a:latin typeface="Courier"/>
              </a:rPr>
              <a:t>h_b</a:t>
            </a:r>
            <a:r>
              <a:rPr lang="en-GB" sz="1800" b="1" dirty="0">
                <a:latin typeface="Courier"/>
              </a:rPr>
              <a:t>(N), </a:t>
            </a:r>
            <a:r>
              <a:rPr lang="en-GB" sz="1800" b="1" dirty="0" err="1">
                <a:latin typeface="Courier"/>
              </a:rPr>
              <a:t>h_c</a:t>
            </a:r>
            <a:r>
              <a:rPr lang="en-GB" sz="1800" b="1" dirty="0">
                <a:latin typeface="Courier"/>
              </a:rPr>
              <a:t>(N);</a:t>
            </a:r>
          </a:p>
          <a:p>
            <a:pPr marL="457200" lvl="1" indent="0">
              <a:buNone/>
            </a:pPr>
            <a:r>
              <a:rPr lang="en-GB" sz="1800" b="1" dirty="0">
                <a:latin typeface="Courier"/>
              </a:rPr>
              <a:t>for (i = 0; i &lt; N; i++) {</a:t>
            </a:r>
          </a:p>
          <a:p>
            <a:pPr marL="457200" lvl="1" indent="0">
              <a:buNone/>
            </a:pPr>
            <a:r>
              <a:rPr lang="en-GB" sz="1800" b="1" dirty="0">
                <a:latin typeface="Courier"/>
              </a:rPr>
              <a:t>    </a:t>
            </a:r>
            <a:r>
              <a:rPr lang="en-GB" sz="1800" b="1" dirty="0" err="1">
                <a:latin typeface="Courier"/>
              </a:rPr>
              <a:t>h_a</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    </a:t>
            </a:r>
            <a:r>
              <a:rPr lang="en-GB" sz="1800" b="1" dirty="0" err="1">
                <a:latin typeface="Courier"/>
              </a:rPr>
              <a:t>h_b</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a:t>
            </a:r>
          </a:p>
          <a:p>
            <a:pPr marL="457200" lvl="1" indent="0">
              <a:buNone/>
            </a:pPr>
            <a:endParaRPr lang="en-GB" sz="1800" dirty="0">
              <a:latin typeface="Courier"/>
            </a:endParaRPr>
          </a:p>
          <a:p>
            <a:pPr marL="358775" indent="-358775"/>
            <a:r>
              <a:rPr lang="en-GB" sz="2400" dirty="0"/>
              <a:t>Define </a:t>
            </a:r>
            <a:r>
              <a:rPr lang="en-GB" sz="2400" b="1" dirty="0">
                <a:solidFill>
                  <a:srgbClr val="C00000"/>
                </a:solidFill>
              </a:rPr>
              <a:t>OpenCL device buffers </a:t>
            </a:r>
            <a:r>
              <a:rPr lang="en-GB" sz="2400" dirty="0"/>
              <a:t>and copy from </a:t>
            </a:r>
            <a:r>
              <a:rPr lang="en-GB" sz="2400" b="1" dirty="0">
                <a:solidFill>
                  <a:srgbClr val="C00000"/>
                </a:solidFill>
              </a:rPr>
              <a:t>host buffers</a:t>
            </a:r>
            <a:r>
              <a:rPr lang="en-GB" sz="2400" dirty="0"/>
              <a:t>:</a:t>
            </a:r>
          </a:p>
          <a:p>
            <a:pPr marL="457200" lvl="1" indent="0">
              <a:buNone/>
            </a:pPr>
            <a:r>
              <a:rPr lang="en-GB" sz="1800" b="1" dirty="0">
                <a:latin typeface="Courier"/>
              </a:rPr>
              <a:t>cl::Buffer </a:t>
            </a:r>
            <a:r>
              <a:rPr lang="en-GB" sz="1800" b="1" dirty="0" err="1">
                <a:latin typeface="Courier"/>
              </a:rPr>
              <a:t>d_a</a:t>
            </a:r>
            <a:r>
              <a:rPr lang="en-GB" sz="1800" b="1" dirty="0">
                <a:latin typeface="Courier"/>
              </a:rPr>
              <a:t>(context, </a:t>
            </a:r>
            <a:r>
              <a:rPr lang="en-GB" sz="1800" b="1" dirty="0" err="1">
                <a:latin typeface="Courier"/>
              </a:rPr>
              <a:t>h_a.begin</a:t>
            </a:r>
            <a:r>
              <a:rPr lang="en-GB" sz="1800" b="1" dirty="0">
                <a:latin typeface="Courier"/>
              </a:rPr>
              <a:t>(), </a:t>
            </a:r>
            <a:r>
              <a:rPr lang="en-GB" sz="1800" b="1" dirty="0" err="1">
                <a:latin typeface="Courier"/>
              </a:rPr>
              <a:t>h_a.end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d_b</a:t>
            </a:r>
            <a:r>
              <a:rPr lang="en-GB" sz="1800" b="1" dirty="0">
                <a:latin typeface="Courier"/>
              </a:rPr>
              <a:t>(context, </a:t>
            </a:r>
            <a:r>
              <a:rPr lang="en-GB" sz="1800" b="1" dirty="0" err="1">
                <a:latin typeface="Courier"/>
              </a:rPr>
              <a:t>h_b.begin</a:t>
            </a:r>
            <a:r>
              <a:rPr lang="en-GB" sz="1800" b="1" dirty="0">
                <a:latin typeface="Courier"/>
              </a:rPr>
              <a:t>(), </a:t>
            </a:r>
            <a:r>
              <a:rPr lang="en-GB" sz="1800" b="1" dirty="0" err="1">
                <a:latin typeface="Courier"/>
              </a:rPr>
              <a:t>h_b.end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d_c</a:t>
            </a:r>
            <a:r>
              <a:rPr lang="en-GB" sz="1800" b="1" dirty="0">
                <a:latin typeface="Courier"/>
              </a:rPr>
              <a:t>(context, CL_MEM_WRITE_ONLY, </a:t>
            </a:r>
            <a:br>
              <a:rPr lang="en-GB" sz="1800" b="1" dirty="0">
                <a:latin typeface="Courier"/>
              </a:rPr>
            </a:br>
            <a:r>
              <a:rPr lang="en-GB" sz="1800" b="1" dirty="0">
                <a:latin typeface="Courier"/>
              </a:rPr>
              <a:t>               </a:t>
            </a:r>
            <a:r>
              <a:rPr lang="en-GB" sz="1800" b="1" dirty="0" err="1">
                <a:latin typeface="Courier"/>
              </a:rPr>
              <a:t>sizeof</a:t>
            </a:r>
            <a:r>
              <a:rPr lang="en-GB" sz="1800" b="1" dirty="0">
                <a:latin typeface="Courier"/>
              </a:rPr>
              <a:t>(float)*N);</a:t>
            </a:r>
          </a:p>
        </p:txBody>
      </p:sp>
    </p:spTree>
    <p:extLst>
      <p:ext uri="{BB962C8B-B14F-4D97-AF65-F5344CB8AC3E}">
        <p14:creationId xmlns:p14="http://schemas.microsoft.com/office/powerpoint/2010/main" val="1160507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90168" y="980728"/>
            <a:ext cx="8784976" cy="4971510"/>
          </a:xfrm>
        </p:spPr>
        <p:txBody>
          <a:bodyPr>
            <a:normAutofit/>
          </a:bodyPr>
          <a:lstStyle/>
          <a:p>
            <a:r>
              <a:rPr lang="en-GB" sz="2800" dirty="0"/>
              <a:t>Buffers are declared on the host as object type: </a:t>
            </a:r>
            <a:r>
              <a:rPr lang="en-GB" sz="2400" b="1" dirty="0">
                <a:solidFill>
                  <a:srgbClr val="34411B"/>
                </a:solidFill>
                <a:latin typeface="Courier"/>
              </a:rPr>
              <a:t>cl::Buffer</a:t>
            </a:r>
          </a:p>
          <a:p>
            <a:pPr lvl="1"/>
            <a:endParaRPr lang="en-GB" sz="2000" dirty="0">
              <a:latin typeface="Letter Gothic Std"/>
            </a:endParaRPr>
          </a:p>
          <a:p>
            <a:pPr marL="352425"/>
            <a:r>
              <a:rPr lang="en-GB" sz="2800" dirty="0"/>
              <a:t>Arrays in host memory hold your original host-side data:</a:t>
            </a:r>
          </a:p>
          <a:p>
            <a:pPr marL="619125" lvl="1" indent="0">
              <a:buNone/>
            </a:pPr>
            <a:r>
              <a:rPr lang="en-GB" sz="2400" dirty="0" err="1">
                <a:solidFill>
                  <a:srgbClr val="C00000"/>
                </a:solidFill>
                <a:latin typeface="Courier"/>
              </a:rPr>
              <a:t>std</a:t>
            </a:r>
            <a:r>
              <a:rPr lang="en-GB" sz="2400" dirty="0">
                <a:solidFill>
                  <a:srgbClr val="C00000"/>
                </a:solidFill>
                <a:latin typeface="Courier"/>
              </a:rPr>
              <a:t>::vector&lt;float&gt; </a:t>
            </a:r>
            <a:r>
              <a:rPr lang="en-GB" sz="2400" dirty="0" err="1">
                <a:latin typeface="Courier"/>
              </a:rPr>
              <a:t>h_a</a:t>
            </a:r>
            <a:r>
              <a:rPr lang="en-GB" sz="2400" dirty="0">
                <a:latin typeface="Courier"/>
              </a:rPr>
              <a:t>, </a:t>
            </a:r>
            <a:r>
              <a:rPr lang="en-GB" sz="2400" dirty="0" err="1">
                <a:latin typeface="Courier"/>
              </a:rPr>
              <a:t>h_b</a:t>
            </a:r>
            <a:r>
              <a:rPr lang="en-GB" sz="2400" dirty="0">
                <a:latin typeface="Courier"/>
              </a:rPr>
              <a:t>;</a:t>
            </a:r>
          </a:p>
          <a:p>
            <a:pPr marL="757238" lvl="1" indent="-357188"/>
            <a:endParaRPr lang="en-GB" sz="2400" dirty="0"/>
          </a:p>
          <a:p>
            <a:pPr marL="357188" indent="-357188"/>
            <a:r>
              <a:rPr lang="en-GB" sz="2800" dirty="0"/>
              <a:t>Create the device-side </a:t>
            </a:r>
            <a:r>
              <a:rPr lang="en-GB" sz="2800" b="1" dirty="0">
                <a:solidFill>
                  <a:srgbClr val="34411B"/>
                </a:solidFill>
              </a:rPr>
              <a:t>buffer</a:t>
            </a:r>
            <a:r>
              <a:rPr lang="en-GB" sz="2800" dirty="0">
                <a:solidFill>
                  <a:srgbClr val="34411B"/>
                </a:solidFill>
              </a:rPr>
              <a:t> </a:t>
            </a:r>
            <a:r>
              <a:rPr lang="en-GB" sz="2800" dirty="0"/>
              <a:t>(</a:t>
            </a:r>
            <a:r>
              <a:rPr lang="en-GB" sz="2800" dirty="0" err="1"/>
              <a:t>d_a</a:t>
            </a:r>
            <a:r>
              <a:rPr lang="en-GB" sz="2800" dirty="0"/>
              <a:t>), assign read only memory to hold the host array (</a:t>
            </a:r>
            <a:r>
              <a:rPr lang="en-GB" sz="2800" dirty="0" err="1"/>
              <a:t>h_a</a:t>
            </a:r>
            <a:r>
              <a:rPr lang="en-GB" sz="2800" dirty="0"/>
              <a:t>) and copy it into device memory:</a:t>
            </a:r>
          </a:p>
          <a:p>
            <a:pPr marL="619125" lvl="1" indent="0">
              <a:buNone/>
            </a:pPr>
            <a:r>
              <a:rPr lang="en-GB" sz="1900" b="1" dirty="0">
                <a:solidFill>
                  <a:srgbClr val="34411B"/>
                </a:solidFill>
                <a:latin typeface="Courier"/>
              </a:rPr>
              <a:t>cl::Buffer </a:t>
            </a:r>
            <a:r>
              <a:rPr lang="en-GB" sz="1900" dirty="0" err="1">
                <a:latin typeface="Courier"/>
              </a:rPr>
              <a:t>d_a</a:t>
            </a:r>
            <a:r>
              <a:rPr lang="en-GB" sz="1900" dirty="0">
                <a:latin typeface="Courier"/>
              </a:rPr>
              <a:t>(context, </a:t>
            </a:r>
            <a:r>
              <a:rPr lang="en-GB" sz="1900" dirty="0" err="1">
                <a:latin typeface="Courier"/>
              </a:rPr>
              <a:t>h_a.begin</a:t>
            </a:r>
            <a:r>
              <a:rPr lang="en-GB" sz="1900" dirty="0">
                <a:latin typeface="Courier"/>
              </a:rPr>
              <a:t>(), </a:t>
            </a:r>
            <a:r>
              <a:rPr lang="en-GB" sz="1900" dirty="0" err="1">
                <a:latin typeface="Courier"/>
              </a:rPr>
              <a:t>h_a.end</a:t>
            </a:r>
            <a:r>
              <a:rPr lang="en-GB" sz="1900" dirty="0">
                <a:latin typeface="Courier"/>
              </a:rPr>
              <a:t>(), true);</a:t>
            </a:r>
            <a:endParaRPr lang="en-GB" sz="1900" dirty="0">
              <a:solidFill>
                <a:prstClr val="white"/>
              </a:solidFill>
              <a:latin typeface="Courier"/>
            </a:endParaRPr>
          </a:p>
          <a:p>
            <a:pPr marL="457200" lvl="1" indent="0">
              <a:buNone/>
            </a:pPr>
            <a:endParaRPr lang="en-GB" sz="1600" dirty="0">
              <a:latin typeface="Letter Gothic Std"/>
            </a:endParaRPr>
          </a:p>
        </p:txBody>
      </p:sp>
      <p:sp>
        <p:nvSpPr>
          <p:cNvPr id="4" name="Oval 3"/>
          <p:cNvSpPr/>
          <p:nvPr/>
        </p:nvSpPr>
        <p:spPr>
          <a:xfrm>
            <a:off x="7740352" y="5373216"/>
            <a:ext cx="929153" cy="499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6876256" y="6093296"/>
            <a:ext cx="2167164" cy="584775"/>
          </a:xfrm>
          <a:prstGeom prst="rect">
            <a:avLst/>
          </a:prstGeom>
          <a:noFill/>
          <a:ln>
            <a:solidFill>
              <a:schemeClr val="accent1">
                <a:shade val="50000"/>
              </a:schemeClr>
            </a:solidFill>
          </a:ln>
        </p:spPr>
        <p:txBody>
          <a:bodyPr wrap="square" rtlCol="0">
            <a:spAutoFit/>
          </a:bodyPr>
          <a:lstStyle/>
          <a:p>
            <a:pPr algn="ctr"/>
            <a:r>
              <a:rPr lang="en-US" sz="1600" dirty="0"/>
              <a:t>Stipulates that this is a read-only buffer</a:t>
            </a:r>
          </a:p>
        </p:txBody>
      </p:sp>
      <p:cxnSp>
        <p:nvCxnSpPr>
          <p:cNvPr id="7" name="Straight Arrow Connector 6"/>
          <p:cNvCxnSpPr>
            <a:stCxn id="5" idx="0"/>
            <a:endCxn id="4" idx="4"/>
          </p:cNvCxnSpPr>
          <p:nvPr/>
        </p:nvCxnSpPr>
        <p:spPr>
          <a:xfrm flipV="1">
            <a:off x="7959838" y="5872904"/>
            <a:ext cx="245091" cy="220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67744" y="6093296"/>
            <a:ext cx="4209393" cy="584775"/>
          </a:xfrm>
          <a:prstGeom prst="rect">
            <a:avLst/>
          </a:prstGeom>
          <a:noFill/>
          <a:ln>
            <a:solidFill>
              <a:schemeClr val="accent1">
                <a:shade val="50000"/>
              </a:schemeClr>
            </a:solidFill>
          </a:ln>
        </p:spPr>
        <p:txBody>
          <a:bodyPr wrap="square" rtlCol="0">
            <a:spAutoFit/>
          </a:bodyPr>
          <a:lstStyle/>
          <a:p>
            <a:pPr algn="ctr"/>
            <a:r>
              <a:rPr lang="en-US" sz="1600" dirty="0" err="1"/>
              <a:t>Start_iterator</a:t>
            </a:r>
            <a:r>
              <a:rPr lang="en-US" sz="1600" dirty="0"/>
              <a:t> and </a:t>
            </a:r>
            <a:r>
              <a:rPr lang="en-US" sz="1600" dirty="0" err="1"/>
              <a:t>end_iterator</a:t>
            </a:r>
            <a:r>
              <a:rPr lang="en-US" sz="1600" dirty="0"/>
              <a:t> for the container-holding host-side object</a:t>
            </a:r>
          </a:p>
        </p:txBody>
      </p:sp>
      <p:cxnSp>
        <p:nvCxnSpPr>
          <p:cNvPr id="16" name="Straight Arrow Connector 15"/>
          <p:cNvCxnSpPr/>
          <p:nvPr/>
        </p:nvCxnSpPr>
        <p:spPr>
          <a:xfrm flipV="1">
            <a:off x="5864772" y="5808413"/>
            <a:ext cx="520262" cy="2962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114800" y="5808413"/>
            <a:ext cx="677918" cy="282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9446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104762"/>
          </a:xfrm>
        </p:spPr>
        <p:txBody>
          <a:bodyPr>
            <a:noAutofit/>
          </a:bodyPr>
          <a:lstStyle/>
          <a:p>
            <a:pPr marL="357188" indent="-357188"/>
            <a:endParaRPr lang="en-GB" sz="2800" dirty="0"/>
          </a:p>
          <a:p>
            <a:pPr marL="357188" indent="-357188"/>
            <a:r>
              <a:rPr lang="en-GB" sz="2800" dirty="0"/>
              <a:t>The last argument sets the device's read/write access to the Buffer. </a:t>
            </a:r>
            <a:r>
              <a:rPr lang="en-GB" sz="2800" b="1" u="sng" dirty="0">
                <a:solidFill>
                  <a:srgbClr val="002060"/>
                </a:solidFill>
              </a:rPr>
              <a:t>true</a:t>
            </a:r>
            <a:r>
              <a:rPr lang="en-GB" sz="2800" dirty="0"/>
              <a:t> means “read only” while </a:t>
            </a:r>
            <a:r>
              <a:rPr lang="en-GB" sz="2800" b="1" u="sng" dirty="0">
                <a:solidFill>
                  <a:srgbClr val="002060"/>
                </a:solidFill>
              </a:rPr>
              <a:t>false</a:t>
            </a:r>
            <a:r>
              <a:rPr lang="en-GB" sz="2800" dirty="0"/>
              <a:t> (the default) means “read/write”.  </a:t>
            </a:r>
            <a:endParaRPr lang="en-GB" sz="2800" i="1" dirty="0">
              <a:solidFill>
                <a:srgbClr val="1F497D"/>
              </a:solidFill>
            </a:endParaRPr>
          </a:p>
          <a:p>
            <a:pPr marL="357188" indent="-357188"/>
            <a:endParaRPr lang="en-GB" sz="1600" dirty="0">
              <a:solidFill>
                <a:schemeClr val="accent1"/>
              </a:solidFill>
              <a:latin typeface="Letter Gothic Std"/>
            </a:endParaRPr>
          </a:p>
          <a:p>
            <a:pPr marL="357188" indent="-357188"/>
            <a:r>
              <a:rPr lang="en-GB" sz="2800" dirty="0"/>
              <a:t>Can use explicit copy commands to copy from the device buffer (in global memory) to host memory:</a:t>
            </a:r>
            <a:endParaRPr lang="en-GB" sz="2400" dirty="0"/>
          </a:p>
          <a:p>
            <a:pPr marL="400050" lvl="1" indent="0">
              <a:buNone/>
            </a:pPr>
            <a:r>
              <a:rPr lang="en-GB" sz="2300" dirty="0">
                <a:solidFill>
                  <a:schemeClr val="tx2">
                    <a:lumMod val="75000"/>
                  </a:schemeClr>
                </a:solidFill>
                <a:latin typeface="Courier"/>
              </a:rPr>
              <a:t>cl::copy</a:t>
            </a:r>
            <a:r>
              <a:rPr lang="en-GB" sz="2300" dirty="0">
                <a:latin typeface="Courier"/>
              </a:rPr>
              <a:t>(queue, </a:t>
            </a:r>
            <a:r>
              <a:rPr lang="en-GB" sz="2300" dirty="0" err="1">
                <a:latin typeface="Courier"/>
              </a:rPr>
              <a:t>d_c</a:t>
            </a:r>
            <a:r>
              <a:rPr lang="en-GB" sz="2300" dirty="0">
                <a:latin typeface="Courier"/>
              </a:rPr>
              <a:t>, </a:t>
            </a:r>
            <a:r>
              <a:rPr lang="en-GB" sz="2300" dirty="0" err="1">
                <a:latin typeface="Courier"/>
              </a:rPr>
              <a:t>h_c.begin</a:t>
            </a:r>
            <a:r>
              <a:rPr lang="en-GB" sz="2300" dirty="0">
                <a:latin typeface="Courier"/>
              </a:rPr>
              <a:t>(), </a:t>
            </a:r>
            <a:r>
              <a:rPr lang="en-GB" sz="2300" dirty="0" err="1">
                <a:latin typeface="Courier"/>
              </a:rPr>
              <a:t>h_c.end</a:t>
            </a:r>
            <a:r>
              <a:rPr lang="en-GB" sz="2300" dirty="0">
                <a:latin typeface="Courier"/>
              </a:rPr>
              <a:t>());</a:t>
            </a:r>
          </a:p>
          <a:p>
            <a:pPr marL="357188" indent="-357188"/>
            <a:endParaRPr lang="en-GB" sz="2800" dirty="0"/>
          </a:p>
          <a:p>
            <a:pPr marL="357188" indent="-357188"/>
            <a:r>
              <a:rPr lang="en-GB" sz="2800" dirty="0"/>
              <a:t>Can also copy from host memory to global memory:</a:t>
            </a:r>
          </a:p>
          <a:p>
            <a:pPr marL="400050" lvl="1" indent="0">
              <a:buNone/>
            </a:pPr>
            <a:r>
              <a:rPr lang="en-GB" sz="2300" dirty="0">
                <a:solidFill>
                  <a:srgbClr val="1F497D">
                    <a:lumMod val="75000"/>
                  </a:srgbClr>
                </a:solidFill>
                <a:latin typeface="Courier"/>
              </a:rPr>
              <a:t>cl::copy</a:t>
            </a:r>
            <a:r>
              <a:rPr lang="en-GB" sz="2300" dirty="0">
                <a:solidFill>
                  <a:prstClr val="black"/>
                </a:solidFill>
                <a:latin typeface="Courier"/>
              </a:rPr>
              <a:t>(queue, </a:t>
            </a:r>
            <a:r>
              <a:rPr lang="en-GB" sz="2300" dirty="0" err="1">
                <a:solidFill>
                  <a:prstClr val="black"/>
                </a:solidFill>
                <a:latin typeface="Courier"/>
              </a:rPr>
              <a:t>h_c.begin</a:t>
            </a:r>
            <a:r>
              <a:rPr lang="en-GB" sz="2300" dirty="0">
                <a:solidFill>
                  <a:prstClr val="black"/>
                </a:solidFill>
                <a:latin typeface="Courier"/>
              </a:rPr>
              <a:t>(), </a:t>
            </a:r>
            <a:r>
              <a:rPr lang="en-GB" sz="2300" dirty="0" err="1">
                <a:solidFill>
                  <a:prstClr val="black"/>
                </a:solidFill>
                <a:latin typeface="Courier"/>
              </a:rPr>
              <a:t>h_c.end</a:t>
            </a:r>
            <a:r>
              <a:rPr lang="en-GB" sz="2300" dirty="0">
                <a:solidFill>
                  <a:prstClr val="black"/>
                </a:solidFill>
                <a:latin typeface="Courier"/>
              </a:rPr>
              <a:t>(), </a:t>
            </a:r>
            <a:r>
              <a:rPr lang="en-GB" sz="2300" dirty="0" err="1">
                <a:solidFill>
                  <a:prstClr val="black"/>
                </a:solidFill>
                <a:latin typeface="Courier"/>
              </a:rPr>
              <a:t>d_c</a:t>
            </a:r>
            <a:r>
              <a:rPr lang="en-GB" sz="2300" dirty="0">
                <a:solidFill>
                  <a:prstClr val="black"/>
                </a:solidFill>
                <a:latin typeface="Courier"/>
              </a:rPr>
              <a:t>);</a:t>
            </a:r>
          </a:p>
          <a:p>
            <a:pPr marL="357188" indent="-357188"/>
            <a:endParaRPr lang="en-GB" sz="2800" dirty="0"/>
          </a:p>
        </p:txBody>
      </p:sp>
      <p:sp>
        <p:nvSpPr>
          <p:cNvPr id="7" name="Freeform 6"/>
          <p:cNvSpPr/>
          <p:nvPr/>
        </p:nvSpPr>
        <p:spPr>
          <a:xfrm>
            <a:off x="3847458" y="4589815"/>
            <a:ext cx="1345353"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8" name="Freeform 7"/>
          <p:cNvSpPr/>
          <p:nvPr/>
        </p:nvSpPr>
        <p:spPr>
          <a:xfrm>
            <a:off x="4414780" y="6049998"/>
            <a:ext cx="3217270"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41028431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i="1" dirty="0">
                <a:solidFill>
                  <a:schemeClr val="accent2"/>
                </a:solidFill>
              </a:rPr>
              <a:t>kernel </a:t>
            </a:r>
            <a:r>
              <a:rPr lang="en-GB" sz="2800" b="1" i="1" dirty="0" err="1">
                <a:solidFill>
                  <a:schemeClr val="accent2"/>
                </a:solidFill>
              </a:rPr>
              <a:t>functor</a:t>
            </a:r>
            <a:r>
              <a:rPr lang="en-GB" sz="2800" b="1" i="1" dirty="0">
                <a:solidFill>
                  <a:schemeClr val="accent2"/>
                </a:solidFill>
              </a:rPr>
              <a:t> </a:t>
            </a:r>
            <a:r>
              <a:rPr lang="en-GB" sz="2800" dirty="0"/>
              <a:t>for the kernels you want to be able to call in the </a:t>
            </a:r>
            <a:r>
              <a:rPr lang="en-GB" sz="2800" b="1" dirty="0">
                <a:solidFill>
                  <a:schemeClr val="accent1"/>
                </a:solidFill>
              </a:rPr>
              <a:t>program</a:t>
            </a:r>
            <a:r>
              <a:rPr lang="en-GB" sz="2800" dirty="0"/>
              <a:t>:</a:t>
            </a:r>
          </a:p>
          <a:p>
            <a:endParaRPr lang="en-GB" sz="2800" dirty="0"/>
          </a:p>
          <a:p>
            <a:pPr marL="457200" lvl="1" indent="0">
              <a:buNone/>
            </a:pPr>
            <a:r>
              <a:rPr lang="en-GB" sz="2400" dirty="0">
                <a:solidFill>
                  <a:schemeClr val="tx2">
                    <a:lumMod val="75000"/>
                  </a:schemeClr>
                </a:solidFill>
                <a:latin typeface="Courier"/>
              </a:rPr>
              <a:t>cl::</a:t>
            </a:r>
            <a:r>
              <a:rPr lang="en-GB" sz="2400" dirty="0" err="1">
                <a:solidFill>
                  <a:schemeClr val="tx2">
                    <a:lumMod val="75000"/>
                  </a:schemeClr>
                </a:solidFill>
                <a:latin typeface="Courier"/>
              </a:rPr>
              <a:t>KernelFunctor</a:t>
            </a:r>
            <a:endParaRPr lang="en-GB" sz="2400" dirty="0">
              <a:solidFill>
                <a:schemeClr val="tx2">
                  <a:lumMod val="75000"/>
                </a:schemeClr>
              </a:solidFill>
              <a:latin typeface="Courier"/>
            </a:endParaRPr>
          </a:p>
          <a:p>
            <a:pPr marL="457200" lvl="1" indent="0">
              <a:buNone/>
            </a:pPr>
            <a:r>
              <a:rPr lang="en-GB" sz="2400" dirty="0">
                <a:solidFill>
                  <a:schemeClr val="tx2">
                    <a:lumMod val="75000"/>
                  </a:schemeClr>
                </a:solidFill>
                <a:latin typeface="Courier"/>
              </a:rPr>
              <a:t>       &lt;cl::Buffer, cl::Buffer, cl::Buffer&gt;   </a:t>
            </a:r>
          </a:p>
          <a:p>
            <a:pPr marL="457200" lvl="1" indent="0">
              <a:buNone/>
            </a:pPr>
            <a:r>
              <a:rPr lang="en-GB" sz="2400" dirty="0">
                <a:solidFill>
                  <a:schemeClr val="tx2">
                    <a:lumMod val="75000"/>
                  </a:schemeClr>
                </a:solidFill>
                <a:latin typeface="Courier"/>
              </a:rPr>
              <a:t>       </a:t>
            </a:r>
            <a:r>
              <a:rPr lang="en-GB" sz="2400" dirty="0" err="1">
                <a:latin typeface="Courier"/>
              </a:rPr>
              <a:t>vadd</a:t>
            </a:r>
            <a:r>
              <a:rPr lang="en-GB" sz="2400" dirty="0">
                <a:latin typeface="Courier"/>
              </a:rPr>
              <a:t>(program, “</a:t>
            </a:r>
            <a:r>
              <a:rPr lang="en-GB" sz="2400" dirty="0" err="1">
                <a:latin typeface="Courier"/>
              </a:rPr>
              <a:t>vadd</a:t>
            </a:r>
            <a:r>
              <a:rPr lang="en-GB" sz="2400" dirty="0">
                <a:latin typeface="Courier"/>
              </a:rPr>
              <a:t>”);</a:t>
            </a:r>
          </a:p>
          <a:p>
            <a:pPr marL="457200" lvl="1" indent="0">
              <a:buNone/>
            </a:pPr>
            <a:endParaRPr lang="en-GB" dirty="0">
              <a:latin typeface="Letter Gothic Std"/>
            </a:endParaRPr>
          </a:p>
          <a:p>
            <a:pPr marL="0" indent="0">
              <a:buNone/>
            </a:pPr>
            <a:endParaRPr lang="en-GB" sz="2800" dirty="0"/>
          </a:p>
          <a:p>
            <a:pPr marL="357188" indent="-357188"/>
            <a:endParaRPr lang="en-GB" sz="2800" dirty="0"/>
          </a:p>
          <a:p>
            <a:pPr marL="357188" indent="-357188"/>
            <a:r>
              <a:rPr lang="en-GB" sz="2800" dirty="0"/>
              <a:t>This means you can ‘call’ the kernel as a ‘function’ in your host code to </a:t>
            </a:r>
            <a:r>
              <a:rPr lang="en-GB" sz="2800" dirty="0" err="1"/>
              <a:t>enqueue</a:t>
            </a:r>
            <a:r>
              <a:rPr lang="en-GB" sz="2800" dirty="0"/>
              <a:t> the kernel.</a:t>
            </a:r>
            <a:endParaRPr lang="en-GB" sz="2000" dirty="0">
              <a:latin typeface="Courier"/>
            </a:endParaRPr>
          </a:p>
        </p:txBody>
      </p:sp>
      <p:grpSp>
        <p:nvGrpSpPr>
          <p:cNvPr id="15" name="Group 14"/>
          <p:cNvGrpSpPr/>
          <p:nvPr/>
        </p:nvGrpSpPr>
        <p:grpSpPr>
          <a:xfrm>
            <a:off x="2843808" y="1916832"/>
            <a:ext cx="5823779" cy="3135253"/>
            <a:chOff x="2843808" y="1916832"/>
            <a:chExt cx="5823779" cy="3135253"/>
          </a:xfrm>
        </p:grpSpPr>
        <p:sp>
          <p:nvSpPr>
            <p:cNvPr id="4" name="TextBox 3"/>
            <p:cNvSpPr txBox="1"/>
            <p:nvPr/>
          </p:nvSpPr>
          <p:spPr>
            <a:xfrm>
              <a:off x="5940152" y="1916832"/>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Must match the pattern of arguments to the kernel.</a:t>
              </a:r>
            </a:p>
          </p:txBody>
        </p:sp>
        <p:sp>
          <p:nvSpPr>
            <p:cNvPr id="5" name="TextBox 4"/>
            <p:cNvSpPr txBox="1"/>
            <p:nvPr/>
          </p:nvSpPr>
          <p:spPr>
            <a:xfrm>
              <a:off x="2843808" y="4221088"/>
              <a:ext cx="2886532" cy="830997"/>
            </a:xfrm>
            <a:prstGeom prst="rect">
              <a:avLst/>
            </a:prstGeom>
            <a:noFill/>
            <a:ln w="25400">
              <a:solidFill>
                <a:schemeClr val="accent1">
                  <a:shade val="50000"/>
                </a:schemeClr>
              </a:solidFill>
            </a:ln>
          </p:spPr>
          <p:txBody>
            <a:bodyPr wrap="square" rtlCol="0">
              <a:spAutoFit/>
            </a:bodyPr>
            <a:lstStyle/>
            <a:p>
              <a:pPr algn="ctr"/>
              <a:r>
                <a:rPr lang="en-US" sz="1600" dirty="0"/>
                <a:t>A previously created “program object” serving as a dynamic library of kernels</a:t>
              </a:r>
            </a:p>
          </p:txBody>
        </p:sp>
        <p:sp>
          <p:nvSpPr>
            <p:cNvPr id="6" name="TextBox 5"/>
            <p:cNvSpPr txBox="1"/>
            <p:nvPr/>
          </p:nvSpPr>
          <p:spPr>
            <a:xfrm>
              <a:off x="5940152" y="3933056"/>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The name of the function used for the kernel</a:t>
              </a:r>
            </a:p>
          </p:txBody>
        </p:sp>
        <p:cxnSp>
          <p:nvCxnSpPr>
            <p:cNvPr id="8" name="Straight Arrow Connector 7"/>
            <p:cNvCxnSpPr/>
            <p:nvPr/>
          </p:nvCxnSpPr>
          <p:spPr>
            <a:xfrm flipH="1">
              <a:off x="6372200" y="2564904"/>
              <a:ext cx="457201" cy="4629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364088" y="3717032"/>
              <a:ext cx="576064"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843808" y="3789040"/>
              <a:ext cx="658719"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251521" y="4005064"/>
            <a:ext cx="2160240" cy="338554"/>
          </a:xfrm>
          <a:prstGeom prst="rect">
            <a:avLst/>
          </a:prstGeom>
          <a:noFill/>
          <a:ln w="25400">
            <a:solidFill>
              <a:schemeClr val="accent1">
                <a:shade val="50000"/>
              </a:schemeClr>
            </a:solidFill>
          </a:ln>
        </p:spPr>
        <p:txBody>
          <a:bodyPr wrap="square" rtlCol="0">
            <a:spAutoFit/>
          </a:bodyPr>
          <a:lstStyle/>
          <a:p>
            <a:pPr algn="ctr"/>
            <a:r>
              <a:rPr lang="en-US" sz="1600" dirty="0"/>
              <a:t>Variable name</a:t>
            </a:r>
          </a:p>
        </p:txBody>
      </p:sp>
      <p:cxnSp>
        <p:nvCxnSpPr>
          <p:cNvPr id="14" name="Straight Arrow Connector 13"/>
          <p:cNvCxnSpPr/>
          <p:nvPr/>
        </p:nvCxnSpPr>
        <p:spPr>
          <a:xfrm flipV="1">
            <a:off x="2411760" y="3717032"/>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84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Create a kernel (advanced)</a:t>
            </a:r>
          </a:p>
        </p:txBody>
      </p:sp>
      <p:sp>
        <p:nvSpPr>
          <p:cNvPr id="3" name="Content Placeholder 2"/>
          <p:cNvSpPr>
            <a:spLocks noGrp="1"/>
          </p:cNvSpPr>
          <p:nvPr>
            <p:ph idx="1"/>
          </p:nvPr>
        </p:nvSpPr>
        <p:spPr>
          <a:xfrm>
            <a:off x="107504" y="1052736"/>
            <a:ext cx="8856984" cy="5472608"/>
          </a:xfrm>
        </p:spPr>
        <p:txBody>
          <a:bodyPr>
            <a:normAutofit lnSpcReduction="10000"/>
          </a:bodyPr>
          <a:lstStyle/>
          <a:p>
            <a:r>
              <a:rPr lang="en-GB" dirty="0"/>
              <a:t>If you want to query information about a kernel, you will need a </a:t>
            </a:r>
            <a:r>
              <a:rPr lang="en-GB" b="1" dirty="0"/>
              <a:t>kernel object</a:t>
            </a:r>
            <a:r>
              <a:rPr lang="en-GB" dirty="0"/>
              <a:t> too:</a:t>
            </a:r>
          </a:p>
          <a:p>
            <a:pPr lvl="1">
              <a:buNone/>
            </a:pPr>
            <a:endParaRPr lang="en-GB" sz="2000" dirty="0">
              <a:solidFill>
                <a:schemeClr val="accent3"/>
              </a:solidFill>
              <a:latin typeface="Courier New Bold"/>
            </a:endParaRP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r>
              <a:rPr lang="en-GB" dirty="0">
                <a:latin typeface="Courier New Bold"/>
              </a:rPr>
              <a:t>(program, “</a:t>
            </a:r>
            <a:r>
              <a:rPr lang="en-GB" dirty="0" err="1">
                <a:latin typeface="Courier New Bold"/>
              </a:rPr>
              <a:t>vadd</a:t>
            </a:r>
            <a:r>
              <a:rPr lang="en-GB" dirty="0">
                <a:latin typeface="Courier New Bold"/>
              </a:rPr>
              <a:t>”);</a:t>
            </a:r>
          </a:p>
          <a:p>
            <a:pPr lvl="1">
              <a:buNone/>
            </a:pPr>
            <a:r>
              <a:rPr lang="en-GB" b="1" i="1" dirty="0">
                <a:latin typeface="Trebuchet MS"/>
                <a:cs typeface="Trebuchet MS"/>
              </a:rPr>
              <a:t>or</a:t>
            </a: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endParaRPr lang="en-GB" dirty="0">
              <a:latin typeface="Courier New Bold"/>
            </a:endParaRPr>
          </a:p>
          <a:p>
            <a:pPr lvl="1">
              <a:buNone/>
            </a:pPr>
            <a:r>
              <a:rPr lang="en-GB" dirty="0">
                <a:latin typeface="Courier New Bold"/>
              </a:rPr>
              <a:t>  = </a:t>
            </a:r>
            <a:r>
              <a:rPr lang="en-GB" dirty="0" err="1">
                <a:latin typeface="Courier New Bold"/>
              </a:rPr>
              <a:t>myKernelFunctor.getKernel</a:t>
            </a:r>
            <a:r>
              <a:rPr lang="en-GB" dirty="0">
                <a:latin typeface="Courier New Bold"/>
              </a:rPr>
              <a:t>();</a:t>
            </a:r>
          </a:p>
          <a:p>
            <a:pPr lvl="1">
              <a:buNone/>
            </a:pPr>
            <a:endParaRPr lang="en-GB" sz="2400" dirty="0">
              <a:latin typeface="Courier New Bold"/>
            </a:endParaRPr>
          </a:p>
          <a:p>
            <a:r>
              <a:rPr lang="en-GB" sz="2800" dirty="0"/>
              <a:t>Get the maximum size for a work-group:</a:t>
            </a:r>
          </a:p>
          <a:p>
            <a:pPr marL="457200" lvl="1" indent="0">
              <a:buNone/>
            </a:pPr>
            <a:endParaRPr lang="en-GB" sz="1800" dirty="0">
              <a:latin typeface="Courier New Bold"/>
            </a:endParaRPr>
          </a:p>
          <a:p>
            <a:pPr marL="457200" lvl="1" indent="0">
              <a:buNone/>
            </a:pPr>
            <a:r>
              <a:rPr lang="en-GB" sz="2000" dirty="0">
                <a:latin typeface="Courier New Bold"/>
              </a:rPr>
              <a:t>::</a:t>
            </a:r>
            <a:r>
              <a:rPr lang="en-GB" sz="2000" dirty="0" err="1">
                <a:solidFill>
                  <a:schemeClr val="accent2"/>
                </a:solidFill>
                <a:latin typeface="Courier New Bold"/>
              </a:rPr>
              <a:t>size_t</a:t>
            </a:r>
            <a:r>
              <a:rPr lang="en-GB" sz="2000" dirty="0">
                <a:latin typeface="Courier New Bold"/>
              </a:rPr>
              <a:t> local = </a:t>
            </a:r>
            <a:r>
              <a:rPr lang="en-GB" sz="2000" dirty="0" err="1">
                <a:latin typeface="Courier New Bold"/>
              </a:rPr>
              <a:t>ko_vadd.getWorkGroupInfo</a:t>
            </a:r>
            <a:endParaRPr lang="en-GB" sz="2000" dirty="0">
              <a:latin typeface="Courier New Bold"/>
            </a:endParaRPr>
          </a:p>
          <a:p>
            <a:pPr marL="457200" lvl="1" indent="0">
              <a:buNone/>
            </a:pPr>
            <a:r>
              <a:rPr lang="en-GB" sz="2000" dirty="0">
                <a:latin typeface="Courier New Bold"/>
              </a:rPr>
              <a:t> &lt;</a:t>
            </a:r>
            <a:r>
              <a:rPr lang="en-GB" sz="2000" dirty="0">
                <a:solidFill>
                  <a:schemeClr val="accent3"/>
                </a:solidFill>
                <a:latin typeface="Courier New Bold"/>
              </a:rPr>
              <a:t>CL_KERNEL_WORK_GROUP_SIZE</a:t>
            </a:r>
            <a:r>
              <a:rPr lang="en-GB" sz="2000" dirty="0">
                <a:latin typeface="Courier New Bold"/>
              </a:rPr>
              <a:t>&gt;(</a:t>
            </a:r>
            <a:r>
              <a:rPr lang="en-GB" sz="2000" dirty="0">
                <a:solidFill>
                  <a:schemeClr val="accent3"/>
                </a:solidFill>
                <a:latin typeface="Courier New Bold"/>
              </a:rPr>
              <a:t>Device</a:t>
            </a:r>
            <a:r>
              <a:rPr lang="en-GB" sz="2000" dirty="0">
                <a:latin typeface="Courier New Bold"/>
              </a:rPr>
              <a:t>::</a:t>
            </a:r>
            <a:r>
              <a:rPr lang="en-GB" sz="2000" dirty="0" err="1">
                <a:latin typeface="Courier New Bold"/>
              </a:rPr>
              <a:t>getDefault</a:t>
            </a:r>
            <a:r>
              <a:rPr lang="en-GB" sz="2000" dirty="0">
                <a:latin typeface="Courier New Bold"/>
              </a:rPr>
              <a:t>());</a:t>
            </a:r>
          </a:p>
          <a:p>
            <a:endParaRPr lang="en-GB" sz="2800" dirty="0"/>
          </a:p>
          <a:p>
            <a:pPr lvl="1">
              <a:buNone/>
            </a:pPr>
            <a:endParaRPr lang="en-GB" dirty="0">
              <a:latin typeface="Courier New Bold"/>
            </a:endParaRPr>
          </a:p>
          <a:p>
            <a:endParaRPr lang="en-GB" dirty="0"/>
          </a:p>
        </p:txBody>
      </p:sp>
      <p:sp>
        <p:nvSpPr>
          <p:cNvPr id="10" name="TextBox 9"/>
          <p:cNvSpPr txBox="1"/>
          <p:nvPr/>
        </p:nvSpPr>
        <p:spPr>
          <a:xfrm>
            <a:off x="5508104" y="2924944"/>
            <a:ext cx="3498885" cy="1077218"/>
          </a:xfrm>
          <a:prstGeom prst="rect">
            <a:avLst/>
          </a:prstGeom>
          <a:noFill/>
        </p:spPr>
        <p:txBody>
          <a:bodyPr wrap="square" rtlCol="0">
            <a:spAutoFit/>
          </a:bodyPr>
          <a:lstStyle/>
          <a:p>
            <a:r>
              <a:rPr lang="en-GB" sz="1600" dirty="0">
                <a:solidFill>
                  <a:schemeClr val="accent1"/>
                </a:solidFill>
              </a:rPr>
              <a:t>If we set the local dimension ourselves or accept the OpenCL runtime’s, we don’t need this step</a:t>
            </a:r>
          </a:p>
          <a:p>
            <a:endParaRPr lang="en-GB" sz="1600" dirty="0">
              <a:solidFill>
                <a:schemeClr val="accent1"/>
              </a:solidFill>
            </a:endParaRPr>
          </a:p>
        </p:txBody>
      </p:sp>
      <p:sp>
        <p:nvSpPr>
          <p:cNvPr id="7" name="TextBox 6"/>
          <p:cNvSpPr txBox="1"/>
          <p:nvPr/>
        </p:nvSpPr>
        <p:spPr>
          <a:xfrm>
            <a:off x="1907704" y="6228600"/>
            <a:ext cx="6840760" cy="584776"/>
          </a:xfrm>
          <a:prstGeom prst="rect">
            <a:avLst/>
          </a:prstGeom>
          <a:noFill/>
        </p:spPr>
        <p:txBody>
          <a:bodyPr wrap="square" rtlCol="0">
            <a:spAutoFit/>
          </a:bodyPr>
          <a:lstStyle/>
          <a:p>
            <a:pPr algn="ctr"/>
            <a:r>
              <a:rPr lang="en-GB" sz="1600" dirty="0">
                <a:solidFill>
                  <a:schemeClr val="accent1"/>
                </a:solidFill>
              </a:rPr>
              <a:t>We can use any work-group-info parameter from table 5.15 in the OpenCL 1.1 specification. The function will return the appropriate type.</a:t>
            </a:r>
          </a:p>
        </p:txBody>
      </p:sp>
      <p:cxnSp>
        <p:nvCxnSpPr>
          <p:cNvPr id="8" name="Straight Arrow Connector 7"/>
          <p:cNvCxnSpPr/>
          <p:nvPr/>
        </p:nvCxnSpPr>
        <p:spPr>
          <a:xfrm flipH="1" flipV="1">
            <a:off x="2123728" y="6021288"/>
            <a:ext cx="432048" cy="28803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760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on Windows</a:t>
            </a:r>
          </a:p>
        </p:txBody>
      </p:sp>
      <p:sp>
        <p:nvSpPr>
          <p:cNvPr id="3" name="Content Placeholder 2"/>
          <p:cNvSpPr>
            <a:spLocks noGrp="1"/>
          </p:cNvSpPr>
          <p:nvPr>
            <p:ph idx="1"/>
          </p:nvPr>
        </p:nvSpPr>
        <p:spPr/>
        <p:txBody>
          <a:bodyPr>
            <a:normAutofit fontScale="85000" lnSpcReduction="10000"/>
          </a:bodyPr>
          <a:lstStyle/>
          <a:p>
            <a:r>
              <a:rPr lang="en-GB" dirty="0"/>
              <a:t>The AMD/NVIDIA GPU drivers come with the required runtime libraries</a:t>
            </a:r>
          </a:p>
          <a:p>
            <a:r>
              <a:rPr lang="en-GB" dirty="0"/>
              <a:t>Intel runtime for CPU/GPU must be </a:t>
            </a:r>
            <a:r>
              <a:rPr lang="en-GB" dirty="0">
                <a:hlinkClick r:id="rId2"/>
              </a:rPr>
              <a:t>downloaded</a:t>
            </a:r>
            <a:endParaRPr lang="en-GB" dirty="0"/>
          </a:p>
          <a:p>
            <a:r>
              <a:rPr lang="en-GB" dirty="0"/>
              <a:t>The vendor SDKs provide the development headers and libraries: </a:t>
            </a:r>
          </a:p>
          <a:p>
            <a:pPr lvl="1"/>
            <a:r>
              <a:rPr lang="en-GB" dirty="0">
                <a:hlinkClick r:id="rId3"/>
              </a:rPr>
              <a:t>AMD APP SDK</a:t>
            </a:r>
            <a:endParaRPr lang="en-GB" dirty="0"/>
          </a:p>
          <a:p>
            <a:pPr lvl="1"/>
            <a:r>
              <a:rPr lang="en-GB" dirty="0">
                <a:hlinkClick r:id="rId4"/>
              </a:rPr>
              <a:t>Intel INDE (Starter Edition)</a:t>
            </a:r>
            <a:endParaRPr lang="en-GB" dirty="0"/>
          </a:p>
          <a:p>
            <a:pPr lvl="1"/>
            <a:r>
              <a:rPr lang="en-GB" dirty="0">
                <a:hlinkClick r:id="rId5" action="ppaction://hlinkfile"/>
              </a:rPr>
              <a:t>NVIDIA CUDA SDK</a:t>
            </a:r>
            <a:endParaRPr lang="en-GB" dirty="0"/>
          </a:p>
          <a:p>
            <a:r>
              <a:rPr lang="en-GB" dirty="0"/>
              <a:t>Or you can download the headers and source code for the OpenCL library (ICD loader) </a:t>
            </a:r>
            <a:r>
              <a:rPr lang="en-GB" dirty="0">
                <a:hlinkClick r:id="rId6"/>
              </a:rPr>
              <a:t>directly from Khronos</a:t>
            </a:r>
            <a:endParaRPr lang="en-GB" dirty="0"/>
          </a:p>
        </p:txBody>
      </p:sp>
    </p:spTree>
    <p:extLst>
      <p:ext uri="{BB962C8B-B14F-4D97-AF65-F5344CB8AC3E}">
        <p14:creationId xmlns:p14="http://schemas.microsoft.com/office/powerpoint/2010/main" val="34594960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980728"/>
            <a:ext cx="8784976" cy="5688632"/>
          </a:xfrm>
        </p:spPr>
        <p:txBody>
          <a:bodyPr>
            <a:noAutofit/>
          </a:bodyPr>
          <a:lstStyle/>
          <a:p>
            <a:pPr marL="357188" indent="-357188"/>
            <a:r>
              <a:rPr lang="en-GB" sz="2400" dirty="0"/>
              <a:t>Specify </a:t>
            </a:r>
            <a:r>
              <a:rPr lang="en-GB" sz="2400" i="1" dirty="0"/>
              <a:t>global</a:t>
            </a:r>
            <a:r>
              <a:rPr lang="en-GB" sz="2400" dirty="0"/>
              <a:t> (and optionally </a:t>
            </a:r>
            <a:r>
              <a:rPr lang="en-GB" sz="2400" i="1" dirty="0"/>
              <a:t>local)</a:t>
            </a:r>
            <a:r>
              <a:rPr lang="en-GB" sz="2400" dirty="0"/>
              <a:t> dimensions</a:t>
            </a:r>
          </a:p>
          <a:p>
            <a:pPr marL="757238" lvl="1" indent="-357188"/>
            <a:r>
              <a:rPr lang="en-GB" sz="2000" dirty="0"/>
              <a:t>cl::</a:t>
            </a:r>
            <a:r>
              <a:rPr lang="en-GB" sz="2000" dirty="0" err="1"/>
              <a:t>NDRange</a:t>
            </a:r>
            <a:r>
              <a:rPr lang="en-GB" sz="2000" dirty="0"/>
              <a:t> global(1024)</a:t>
            </a:r>
          </a:p>
          <a:p>
            <a:pPr marL="757238" lvl="1" indent="-357188"/>
            <a:r>
              <a:rPr lang="en-GB" sz="2000" dirty="0"/>
              <a:t>cl::</a:t>
            </a:r>
            <a:r>
              <a:rPr lang="en-GB" sz="2000" dirty="0" err="1"/>
              <a:t>NDRange</a:t>
            </a:r>
            <a:r>
              <a:rPr lang="en-GB" sz="2000" dirty="0"/>
              <a:t> local(64)</a:t>
            </a:r>
          </a:p>
          <a:p>
            <a:pPr marL="757238" lvl="1" indent="-357188"/>
            <a:r>
              <a:rPr lang="en-GB" sz="2000" dirty="0"/>
              <a:t>If you don’t specify a local dimension, it is assumed as cl::</a:t>
            </a:r>
            <a:r>
              <a:rPr lang="en-GB" sz="2000" dirty="0" err="1"/>
              <a:t>NullRange</a:t>
            </a:r>
            <a:r>
              <a:rPr lang="en-GB" sz="2000" dirty="0"/>
              <a:t>, and the runtime picks a size for you</a:t>
            </a:r>
          </a:p>
          <a:p>
            <a:pPr marL="757238" lvl="1" indent="-357188"/>
            <a:endParaRPr lang="en-GB" sz="2000" dirty="0"/>
          </a:p>
          <a:p>
            <a:pPr marL="357188" indent="-357188"/>
            <a:r>
              <a:rPr lang="en-GB" sz="2400" dirty="0" err="1"/>
              <a:t>Enqueue</a:t>
            </a:r>
            <a:r>
              <a:rPr lang="en-GB" sz="2400" dirty="0"/>
              <a:t> the kernel for execution (note: non-blocking):</a:t>
            </a:r>
          </a:p>
          <a:p>
            <a:pPr marL="457200" lvl="1" indent="0">
              <a:buNone/>
            </a:pPr>
            <a:endParaRPr lang="en-GB" sz="1200" dirty="0">
              <a:latin typeface="Courier"/>
            </a:endParaRPr>
          </a:p>
          <a:p>
            <a:pPr marL="457200" lvl="1" indent="0">
              <a:buNone/>
            </a:pPr>
            <a:r>
              <a:rPr lang="en-GB" sz="2000" b="1" dirty="0" err="1">
                <a:solidFill>
                  <a:srgbClr val="1F497D"/>
                </a:solidFill>
                <a:latin typeface="Courier"/>
              </a:rPr>
              <a:t>vadd</a:t>
            </a:r>
            <a:r>
              <a:rPr lang="en-GB" sz="2000" b="1" dirty="0">
                <a:solidFill>
                  <a:srgbClr val="1F497D"/>
                </a:solidFill>
                <a:latin typeface="Courier"/>
              </a:rPr>
              <a:t>(cl::</a:t>
            </a:r>
            <a:r>
              <a:rPr lang="en-GB" sz="2000" b="1" dirty="0" err="1">
                <a:solidFill>
                  <a:srgbClr val="1F497D"/>
                </a:solidFill>
                <a:latin typeface="Courier"/>
              </a:rPr>
              <a:t>EnqueueArgs</a:t>
            </a:r>
            <a:r>
              <a:rPr lang="en-GB" sz="2000" b="1" dirty="0">
                <a:solidFill>
                  <a:srgbClr val="1F497D"/>
                </a:solidFill>
                <a:latin typeface="Courier"/>
              </a:rPr>
              <a:t>(queue, global), </a:t>
            </a:r>
            <a:r>
              <a:rPr lang="en-GB" sz="2000" b="1" dirty="0" err="1">
                <a:solidFill>
                  <a:srgbClr val="1F497D"/>
                </a:solidFill>
                <a:latin typeface="Courier"/>
              </a:rPr>
              <a:t>d_a</a:t>
            </a:r>
            <a:r>
              <a:rPr lang="en-GB" sz="2000" b="1" dirty="0">
                <a:solidFill>
                  <a:srgbClr val="1F497D"/>
                </a:solidFill>
                <a:latin typeface="Courier"/>
              </a:rPr>
              <a:t>, </a:t>
            </a:r>
            <a:r>
              <a:rPr lang="en-GB" sz="2000" b="1" dirty="0" err="1">
                <a:solidFill>
                  <a:srgbClr val="1F497D"/>
                </a:solidFill>
                <a:latin typeface="Courier"/>
              </a:rPr>
              <a:t>d_b</a:t>
            </a:r>
            <a:r>
              <a:rPr lang="en-GB" sz="2000" b="1" dirty="0">
                <a:solidFill>
                  <a:srgbClr val="1F497D"/>
                </a:solidFill>
                <a:latin typeface="Courier"/>
              </a:rPr>
              <a:t>, </a:t>
            </a:r>
            <a:r>
              <a:rPr lang="en-GB" sz="2000" b="1" dirty="0" err="1">
                <a:solidFill>
                  <a:srgbClr val="1F497D"/>
                </a:solidFill>
                <a:latin typeface="Courier"/>
              </a:rPr>
              <a:t>d_c</a:t>
            </a:r>
            <a:r>
              <a:rPr lang="en-GB" sz="2000" b="1" dirty="0">
                <a:solidFill>
                  <a:srgbClr val="1F497D"/>
                </a:solidFill>
                <a:latin typeface="Courier"/>
              </a:rPr>
              <a:t>);</a:t>
            </a:r>
          </a:p>
          <a:p>
            <a:pPr marL="357188" indent="-357188"/>
            <a:endParaRPr lang="en-GB" sz="2400" dirty="0"/>
          </a:p>
          <a:p>
            <a:pPr marL="357188" indent="-357188"/>
            <a:r>
              <a:rPr lang="en-GB" sz="2400" dirty="0"/>
              <a:t>Read back result (as a blocking operation). We use an in-order queue to ensure the previous commands are completed before the read can begin</a:t>
            </a:r>
          </a:p>
          <a:p>
            <a:pPr marL="400050" lvl="1" indent="0">
              <a:buNone/>
            </a:pPr>
            <a:endParaRPr lang="en-GB" sz="1100" dirty="0">
              <a:solidFill>
                <a:srgbClr val="1F497D"/>
              </a:solidFill>
              <a:latin typeface="Courier"/>
            </a:endParaRPr>
          </a:p>
          <a:p>
            <a:pPr marL="400050" lvl="1" indent="0">
              <a:buNone/>
            </a:pPr>
            <a:r>
              <a:rPr lang="en-GB" sz="2000" b="1" dirty="0">
                <a:solidFill>
                  <a:srgbClr val="1F497D"/>
                </a:solidFill>
                <a:latin typeface="Courier"/>
              </a:rPr>
              <a:t>cl::copy(queue, </a:t>
            </a:r>
            <a:r>
              <a:rPr lang="en-GB" sz="2000" b="1" dirty="0" err="1">
                <a:solidFill>
                  <a:srgbClr val="1F497D"/>
                </a:solidFill>
                <a:latin typeface="Courier"/>
              </a:rPr>
              <a:t>d_c</a:t>
            </a:r>
            <a:r>
              <a:rPr lang="en-GB" sz="2000" b="1" dirty="0">
                <a:solidFill>
                  <a:srgbClr val="1F497D"/>
                </a:solidFill>
                <a:latin typeface="Courier"/>
              </a:rPr>
              <a:t>, </a:t>
            </a:r>
            <a:r>
              <a:rPr lang="en-GB" sz="2000" b="1" dirty="0" err="1">
                <a:solidFill>
                  <a:srgbClr val="1F497D"/>
                </a:solidFill>
                <a:latin typeface="Courier"/>
              </a:rPr>
              <a:t>h_c.begin</a:t>
            </a:r>
            <a:r>
              <a:rPr lang="en-GB" sz="2000" b="1" dirty="0">
                <a:solidFill>
                  <a:srgbClr val="1F497D"/>
                </a:solidFill>
                <a:latin typeface="Courier"/>
              </a:rPr>
              <a:t>(), </a:t>
            </a:r>
            <a:r>
              <a:rPr lang="en-GB" sz="2000" b="1" dirty="0" err="1">
                <a:solidFill>
                  <a:srgbClr val="1F497D"/>
                </a:solidFill>
                <a:latin typeface="Courier"/>
              </a:rPr>
              <a:t>h_c.end</a:t>
            </a:r>
            <a:r>
              <a:rPr lang="en-GB" sz="2000" b="1" dirty="0">
                <a:solidFill>
                  <a:srgbClr val="1F497D"/>
                </a:solidFill>
                <a:latin typeface="Courier"/>
              </a:rPr>
              <a:t>());</a:t>
            </a:r>
          </a:p>
        </p:txBody>
      </p:sp>
    </p:spTree>
    <p:extLst>
      <p:ext uri="{BB962C8B-B14F-4D97-AF65-F5344CB8AC3E}">
        <p14:creationId xmlns:p14="http://schemas.microsoft.com/office/powerpoint/2010/main" val="9116006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994122"/>
          </a:xfrm>
        </p:spPr>
        <p:txBody>
          <a:bodyPr>
            <a:normAutofit fontScale="90000"/>
          </a:bodyPr>
          <a:lstStyle/>
          <a:p>
            <a:r>
              <a:rPr lang="en-GB" dirty="0"/>
              <a:t>C++ Interface:</a:t>
            </a:r>
            <a:br>
              <a:rPr lang="en-GB" dirty="0"/>
            </a:br>
            <a:r>
              <a:rPr lang="en-GB" dirty="0"/>
              <a:t>setting up the host program</a:t>
            </a:r>
          </a:p>
        </p:txBody>
      </p:sp>
      <p:sp>
        <p:nvSpPr>
          <p:cNvPr id="3" name="Content Placeholder 2"/>
          <p:cNvSpPr>
            <a:spLocks noGrp="1"/>
          </p:cNvSpPr>
          <p:nvPr>
            <p:ph idx="1"/>
          </p:nvPr>
        </p:nvSpPr>
        <p:spPr>
          <a:xfrm>
            <a:off x="179512" y="1744216"/>
            <a:ext cx="8784976" cy="5069160"/>
          </a:xfrm>
        </p:spPr>
        <p:txBody>
          <a:bodyPr>
            <a:normAutofit fontScale="70000" lnSpcReduction="20000"/>
          </a:bodyPr>
          <a:lstStyle/>
          <a:p>
            <a:pPr>
              <a:lnSpc>
                <a:spcPct val="110000"/>
              </a:lnSpc>
            </a:pPr>
            <a:r>
              <a:rPr lang="en-GB" dirty="0"/>
              <a:t>Enable OpenCL API </a:t>
            </a:r>
            <a:r>
              <a:rPr lang="en-GB" dirty="0">
                <a:solidFill>
                  <a:schemeClr val="accent6"/>
                </a:solidFill>
              </a:rPr>
              <a:t>Exceptions</a:t>
            </a:r>
            <a:r>
              <a:rPr lang="en-GB" dirty="0"/>
              <a: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CL_HPP_ENABLE_EXCEPTIONS</a:t>
            </a:r>
          </a:p>
          <a:p>
            <a:pPr marL="457200" lvl="1" indent="0">
              <a:lnSpc>
                <a:spcPct val="110000"/>
              </a:lnSpc>
              <a:buNone/>
            </a:pPr>
            <a:endParaRPr lang="en-GB" dirty="0">
              <a:solidFill>
                <a:srgbClr val="738AC8"/>
              </a:solidFill>
              <a:latin typeface="Courier New Bold"/>
            </a:endParaRPr>
          </a:p>
          <a:p>
            <a:pPr>
              <a:lnSpc>
                <a:spcPct val="110000"/>
              </a:lnSpc>
            </a:pPr>
            <a:r>
              <a:rPr lang="en-GB" dirty="0"/>
              <a:t>Specify the version of OpenCL that you wish to target.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CL_HPP_TARGET_OPENCL_VERSION 120</a:t>
            </a:r>
          </a:p>
          <a:p>
            <a:pPr marL="457200" lvl="1" indent="0">
              <a:lnSpc>
                <a:spcPct val="110000"/>
              </a:lnSpc>
              <a:buNone/>
            </a:pPr>
            <a:r>
              <a:rPr lang="en-GB" dirty="0">
                <a:solidFill>
                  <a:srgbClr val="738AC8"/>
                </a:solidFill>
                <a:latin typeface="Courier New Bold"/>
              </a:rPr>
              <a:t>#define CL_HPP_MINIMUM_OPENCL_VERSION 120</a:t>
            </a:r>
          </a:p>
          <a:p>
            <a:pPr marL="457200" lvl="1" indent="0">
              <a:lnSpc>
                <a:spcPct val="110000"/>
              </a:lnSpc>
              <a:buNone/>
            </a:pPr>
            <a:endParaRPr lang="en-GB" dirty="0">
              <a:latin typeface="Letter Gothic Std"/>
            </a:endParaRPr>
          </a:p>
          <a:p>
            <a:pPr marL="357188" indent="-357188">
              <a:lnSpc>
                <a:spcPct val="110000"/>
              </a:lnSpc>
            </a:pPr>
            <a:r>
              <a:rPr lang="en-GB" dirty="0"/>
              <a:t>Include key header files … both standard and custom</a:t>
            </a:r>
          </a:p>
          <a:p>
            <a:pPr marL="457200" lvl="1" indent="0">
              <a:lnSpc>
                <a:spcPct val="110000"/>
              </a:lnSpc>
              <a:buNone/>
            </a:pPr>
            <a:r>
              <a:rPr lang="en-GB" sz="2600" dirty="0">
                <a:solidFill>
                  <a:srgbClr val="738AC8"/>
                </a:solidFill>
                <a:latin typeface="Courier New Bold"/>
              </a:rPr>
              <a:t>#include &lt;CL/cl2.hpp&gt;  // Khronos C++ Wrapper API</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cstdio</a:t>
            </a:r>
            <a:r>
              <a:rPr lang="en-GB" sz="2600" dirty="0">
                <a:solidFill>
                  <a:srgbClr val="738AC8"/>
                </a:solidFill>
                <a:latin typeface="Courier New Bold"/>
              </a:rPr>
              <a:t>&gt;      // For C style </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iostream</a:t>
            </a:r>
            <a:r>
              <a:rPr lang="en-GB" sz="2600" dirty="0">
                <a:solidFill>
                  <a:srgbClr val="738AC8"/>
                </a:solidFill>
                <a:latin typeface="Courier New Bold"/>
              </a:rPr>
              <a:t>&gt;    // For C++ style IO</a:t>
            </a:r>
          </a:p>
          <a:p>
            <a:pPr marL="457200" lvl="1" indent="0">
              <a:lnSpc>
                <a:spcPct val="110000"/>
              </a:lnSpc>
              <a:buNone/>
            </a:pPr>
            <a:r>
              <a:rPr lang="en-GB" sz="2600" dirty="0">
                <a:solidFill>
                  <a:srgbClr val="738AC8"/>
                </a:solidFill>
                <a:latin typeface="Courier New Bold"/>
              </a:rPr>
              <a:t>#include &lt;vector&gt;      // For C++ vector types</a:t>
            </a:r>
          </a:p>
          <a:p>
            <a:pPr marL="457200" lvl="1" indent="0">
              <a:lnSpc>
                <a:spcPct val="110000"/>
              </a:lnSpc>
              <a:buNone/>
            </a:pPr>
            <a:endParaRPr lang="en-GB" dirty="0">
              <a:latin typeface="Letter Gothic Std"/>
            </a:endParaRPr>
          </a:p>
        </p:txBody>
      </p:sp>
    </p:spTree>
    <p:extLst>
      <p:ext uri="{BB962C8B-B14F-4D97-AF65-F5344CB8AC3E}">
        <p14:creationId xmlns:p14="http://schemas.microsoft.com/office/powerpoint/2010/main" val="29846816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C++ interface: The </a:t>
            </a:r>
            <a:r>
              <a:rPr lang="en-GB" dirty="0" err="1"/>
              <a:t>vadd</a:t>
            </a:r>
            <a:r>
              <a:rPr lang="en-GB" dirty="0"/>
              <a:t> host program</a:t>
            </a:r>
          </a:p>
        </p:txBody>
      </p:sp>
      <p:sp>
        <p:nvSpPr>
          <p:cNvPr id="4" name="Content Placeholder 3"/>
          <p:cNvSpPr>
            <a:spLocks noGrp="1"/>
          </p:cNvSpPr>
          <p:nvPr>
            <p:ph sz="half" idx="1"/>
          </p:nvPr>
        </p:nvSpPr>
        <p:spPr>
          <a:xfrm>
            <a:off x="35496" y="1268760"/>
            <a:ext cx="4392488" cy="4824536"/>
          </a:xfrm>
        </p:spPr>
        <p:txBody>
          <a:bodyPr>
            <a:noAutofit/>
          </a:bodyPr>
          <a:lstStyle/>
          <a:p>
            <a:pPr marL="0" indent="0">
              <a:buNone/>
            </a:pPr>
            <a:r>
              <a:rPr lang="en-GB" sz="1200" b="1" dirty="0">
                <a:latin typeface="Courier New Bold"/>
              </a:rPr>
              <a:t>#</a:t>
            </a:r>
            <a:r>
              <a:rPr lang="en-GB" sz="1200" b="1" dirty="0">
                <a:solidFill>
                  <a:schemeClr val="accent2"/>
                </a:solidFill>
                <a:latin typeface="Courier New Bold"/>
              </a:rPr>
              <a:t>define </a:t>
            </a:r>
            <a:r>
              <a:rPr lang="en-GB" sz="1200" b="1" dirty="0">
                <a:latin typeface="Courier New Bold"/>
              </a:rPr>
              <a:t>N 1024</a:t>
            </a:r>
          </a:p>
          <a:p>
            <a:pPr marL="0" indent="0">
              <a:buNone/>
            </a:pPr>
            <a:endParaRPr lang="en-GB" sz="1200" b="1" dirty="0">
              <a:latin typeface="Courier New Bold"/>
            </a:endParaRPr>
          </a:p>
          <a:p>
            <a:pPr marL="0" indent="0">
              <a:buNone/>
            </a:pPr>
            <a:r>
              <a:rPr lang="en-GB" sz="1200" b="1" dirty="0">
                <a:latin typeface="Courier New Bold"/>
              </a:rPr>
              <a:t>using namespace cl;</a:t>
            </a:r>
          </a:p>
          <a:p>
            <a:pPr marL="0" indent="0">
              <a:buNone/>
            </a:pPr>
            <a:endParaRPr lang="en-GB" sz="1200" b="1" dirty="0">
              <a:latin typeface="Courier New Bold"/>
            </a:endParaRPr>
          </a:p>
          <a:p>
            <a:pPr marL="0" indent="0">
              <a:buNone/>
            </a:pPr>
            <a:r>
              <a:rPr lang="en-GB" sz="1200" b="1" dirty="0" err="1">
                <a:solidFill>
                  <a:schemeClr val="accent2"/>
                </a:solidFill>
                <a:latin typeface="Courier New Bold"/>
              </a:rPr>
              <a:t>int</a:t>
            </a:r>
            <a:r>
              <a:rPr lang="en-GB" sz="1200" b="1" dirty="0">
                <a:solidFill>
                  <a:schemeClr val="accent2"/>
                </a:solidFill>
                <a:latin typeface="Courier New Bold"/>
              </a:rPr>
              <a:t> </a:t>
            </a:r>
            <a:r>
              <a:rPr lang="en-GB" sz="1200" b="1" dirty="0">
                <a:latin typeface="Courier New Bold"/>
              </a:rPr>
              <a:t>main(</a:t>
            </a:r>
            <a:r>
              <a:rPr lang="en-GB" sz="1200" b="1" dirty="0">
                <a:solidFill>
                  <a:schemeClr val="accent2"/>
                </a:solidFill>
                <a:latin typeface="Courier New Bold"/>
              </a:rPr>
              <a:t>void</a:t>
            </a:r>
            <a:r>
              <a:rPr lang="en-GB" sz="1200" b="1" dirty="0">
                <a:latin typeface="Courier New Bold"/>
              </a:rPr>
              <a:t>) {</a:t>
            </a:r>
          </a:p>
          <a:p>
            <a:pPr marL="0" indent="0">
              <a:buNone/>
            </a:pPr>
            <a:endParaRPr lang="en-GB" sz="1200" b="1" dirty="0">
              <a:latin typeface="Courier New Bold"/>
            </a:endParaRPr>
          </a:p>
          <a:p>
            <a:pPr marL="0" indent="0">
              <a:buNone/>
            </a:pPr>
            <a:r>
              <a:rPr lang="en-GB" sz="1200" b="1" dirty="0">
                <a:latin typeface="Courier New Bold"/>
              </a:rPr>
              <a:t>vector&lt;</a:t>
            </a:r>
            <a:r>
              <a:rPr lang="en-GB" sz="1200" b="1" dirty="0">
                <a:solidFill>
                  <a:schemeClr val="accent2"/>
                </a:solidFill>
                <a:latin typeface="Courier New Bold"/>
              </a:rPr>
              <a:t>float</a:t>
            </a:r>
            <a:r>
              <a:rPr lang="en-GB" sz="1200" b="1" dirty="0">
                <a:latin typeface="Courier New Bold"/>
              </a:rPr>
              <a:t>&gt; </a:t>
            </a:r>
            <a:r>
              <a:rPr lang="en-GB" sz="1200" b="1" dirty="0" err="1">
                <a:latin typeface="Courier New Bold"/>
              </a:rPr>
              <a:t>h_a</a:t>
            </a:r>
            <a:r>
              <a:rPr lang="en-GB" sz="1200" b="1" dirty="0">
                <a:latin typeface="Courier New Bold"/>
              </a:rPr>
              <a:t>(N), </a:t>
            </a:r>
            <a:r>
              <a:rPr lang="en-GB" sz="1200" b="1" dirty="0" err="1">
                <a:latin typeface="Courier New Bold"/>
              </a:rPr>
              <a:t>h_b</a:t>
            </a:r>
            <a:r>
              <a:rPr lang="en-GB" sz="1200" b="1" dirty="0">
                <a:latin typeface="Courier New Bold"/>
              </a:rPr>
              <a:t>(N), </a:t>
            </a:r>
            <a:r>
              <a:rPr lang="en-GB" sz="1200" b="1" dirty="0" err="1">
                <a:latin typeface="Courier New Bold"/>
              </a:rPr>
              <a:t>h_c</a:t>
            </a:r>
            <a:r>
              <a:rPr lang="en-GB" sz="1200" b="1" dirty="0">
                <a:latin typeface="Courier New Bold"/>
              </a:rPr>
              <a:t>(N);</a:t>
            </a:r>
          </a:p>
          <a:p>
            <a:pPr marL="0" indent="0">
              <a:buNone/>
            </a:pPr>
            <a:r>
              <a:rPr lang="en-GB" sz="1200" b="1" dirty="0">
                <a:solidFill>
                  <a:schemeClr val="tx1">
                    <a:lumMod val="85000"/>
                  </a:schemeClr>
                </a:solidFill>
                <a:latin typeface="Courier New Bold"/>
              </a:rPr>
              <a:t>// initialize these host vectors…</a:t>
            </a:r>
          </a:p>
          <a:p>
            <a:pPr marL="0" indent="0">
              <a:buNone/>
            </a:pPr>
            <a:endParaRPr lang="en-GB" sz="1200" b="1" dirty="0">
              <a:solidFill>
                <a:schemeClr val="accent3"/>
              </a:solidFill>
              <a:latin typeface="Courier New Bold"/>
            </a:endParaRPr>
          </a:p>
          <a:p>
            <a:pPr marL="0" indent="0">
              <a:buNone/>
            </a:pPr>
            <a:r>
              <a:rPr lang="en-GB" sz="1200" b="1" dirty="0">
                <a:solidFill>
                  <a:schemeClr val="accent3"/>
                </a:solidFill>
                <a:latin typeface="Courier New Bold"/>
              </a:rPr>
              <a:t>Buffer</a:t>
            </a: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Context</a:t>
            </a:r>
            <a:r>
              <a:rPr lang="en-GB" sz="1200" b="1" dirty="0">
                <a:latin typeface="Courier New Bold"/>
              </a:rPr>
              <a:t> context(CL_DEVICE_TYPE_DEFAULT);</a:t>
            </a:r>
          </a:p>
          <a:p>
            <a:pPr marL="0" indent="0">
              <a:buNone/>
            </a:pPr>
            <a:endParaRPr lang="en-GB" sz="1200" b="1" dirty="0">
              <a:latin typeface="Courier New Bold"/>
            </a:endParaRPr>
          </a:p>
          <a:p>
            <a:pPr marL="0" indent="0">
              <a:buNone/>
            </a:pPr>
            <a:r>
              <a:rPr lang="en-GB" sz="1200" b="1" dirty="0" err="1">
                <a:solidFill>
                  <a:schemeClr val="accent3"/>
                </a:solidFill>
                <a:latin typeface="Courier New Bold"/>
              </a:rPr>
              <a:t>CommandQueue</a:t>
            </a:r>
            <a:r>
              <a:rPr lang="en-GB" sz="1200" b="1" dirty="0">
                <a:solidFill>
                  <a:schemeClr val="accent3"/>
                </a:solidFill>
                <a:latin typeface="Courier New Bold"/>
              </a:rPr>
              <a:t> </a:t>
            </a:r>
            <a:r>
              <a:rPr lang="en-GB" sz="1200" b="1" dirty="0">
                <a:latin typeface="Courier New Bold"/>
              </a:rPr>
              <a:t>queue(context);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Program</a:t>
            </a:r>
            <a:r>
              <a:rPr lang="en-GB" sz="1200" b="1" dirty="0">
                <a:latin typeface="Courier New Bold"/>
              </a:rPr>
              <a:t> program(context, </a:t>
            </a:r>
          </a:p>
          <a:p>
            <a:pPr marL="0" indent="0">
              <a:buNone/>
            </a:pPr>
            <a:r>
              <a:rPr lang="en-GB" sz="1200" b="1" dirty="0">
                <a:solidFill>
                  <a:schemeClr val="tx2">
                    <a:lumMod val="75000"/>
                  </a:schemeClr>
                </a:solidFill>
                <a:latin typeface="Courier New Bold"/>
              </a:rPr>
              <a:t>            </a:t>
            </a:r>
            <a:r>
              <a:rPr lang="en-GB" sz="1200" b="1" dirty="0" err="1">
                <a:solidFill>
                  <a:schemeClr val="tx2">
                    <a:lumMod val="75000"/>
                  </a:schemeClr>
                </a:solidFill>
                <a:latin typeface="Courier New Bold"/>
              </a:rPr>
              <a:t>loadprogram</a:t>
            </a:r>
            <a:r>
              <a:rPr lang="en-GB" sz="1200" b="1" dirty="0">
                <a:latin typeface="Courier New Bold"/>
              </a:rPr>
              <a:t>(“vadd.cl”),</a:t>
            </a:r>
            <a:r>
              <a:rPr lang="en-GB" sz="1200" b="1" dirty="0">
                <a:solidFill>
                  <a:schemeClr val="accent1"/>
                </a:solidFill>
                <a:latin typeface="Courier New Bold"/>
              </a:rPr>
              <a:t> true</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Create the kernel </a:t>
            </a:r>
            <a:r>
              <a:rPr lang="en-GB" sz="1200" b="1" dirty="0" err="1">
                <a:solidFill>
                  <a:schemeClr val="tx1">
                    <a:lumMod val="85000"/>
                  </a:schemeClr>
                </a:solidFill>
                <a:latin typeface="Courier New Bold"/>
              </a:rPr>
              <a:t>functor</a:t>
            </a:r>
            <a:endParaRPr lang="en-GB" sz="1200" b="1" dirty="0">
              <a:solidFill>
                <a:schemeClr val="tx1">
                  <a:lumMod val="85000"/>
                </a:schemeClr>
              </a:solidFill>
              <a:latin typeface="Courier New Bold"/>
            </a:endParaRPr>
          </a:p>
          <a:p>
            <a:pPr marL="0" indent="0">
              <a:buNone/>
            </a:pPr>
            <a:r>
              <a:rPr lang="en-GB" sz="1200" b="1" dirty="0" err="1">
                <a:solidFill>
                  <a:schemeClr val="accent3"/>
                </a:solidFill>
                <a:latin typeface="Courier New Bold"/>
              </a:rPr>
              <a:t>KernelFunctor</a:t>
            </a:r>
            <a:r>
              <a:rPr lang="en-GB" sz="1200" b="1" dirty="0">
                <a:latin typeface="Courier New Bold"/>
              </a:rPr>
              <a:t>&lt;Buffer, Buffer, Buffer&gt;</a:t>
            </a:r>
          </a:p>
          <a:p>
            <a:pPr marL="0" indent="0">
              <a:buNone/>
            </a:pPr>
            <a:r>
              <a:rPr lang="en-GB" sz="1200" b="1" dirty="0">
                <a:latin typeface="Courier New Bold"/>
              </a:rPr>
              <a:t>   </a:t>
            </a:r>
            <a:r>
              <a:rPr lang="en-GB" sz="1200" b="1" dirty="0" err="1">
                <a:latin typeface="Courier New Bold"/>
              </a:rPr>
              <a:t>vadd</a:t>
            </a:r>
            <a:r>
              <a:rPr lang="en-GB" sz="1200" b="1" dirty="0">
                <a:latin typeface="Courier New Bold"/>
              </a:rPr>
              <a:t>(program, “</a:t>
            </a:r>
            <a:r>
              <a:rPr lang="en-GB" sz="1200" b="1" dirty="0" err="1">
                <a:latin typeface="Courier New Bold"/>
              </a:rPr>
              <a:t>vadd</a:t>
            </a:r>
            <a:r>
              <a:rPr lang="en-GB" sz="1200" b="1" dirty="0">
                <a:latin typeface="Courier New Bold"/>
              </a:rPr>
              <a:t>”);</a:t>
            </a:r>
          </a:p>
          <a:p>
            <a:pPr marL="0" indent="0">
              <a:buNone/>
            </a:pPr>
            <a:endParaRPr lang="en-GB" sz="1200" b="1" dirty="0">
              <a:latin typeface="Courier New Bold"/>
            </a:endParaRPr>
          </a:p>
        </p:txBody>
      </p:sp>
      <p:sp>
        <p:nvSpPr>
          <p:cNvPr id="5" name="Content Placeholder 4"/>
          <p:cNvSpPr>
            <a:spLocks noGrp="1"/>
          </p:cNvSpPr>
          <p:nvPr>
            <p:ph sz="half" idx="2"/>
          </p:nvPr>
        </p:nvSpPr>
        <p:spPr>
          <a:xfrm>
            <a:off x="4211960" y="1916832"/>
            <a:ext cx="5040560" cy="4176464"/>
          </a:xfrm>
        </p:spPr>
        <p:txBody>
          <a:bodyPr>
            <a:noAutofit/>
          </a:bodyPr>
          <a:lstStyle/>
          <a:p>
            <a:pPr marL="0" indent="0">
              <a:buNone/>
            </a:pPr>
            <a:endParaRPr lang="en-GB" b="1" dirty="0">
              <a:latin typeface="Courier New Bold"/>
            </a:endParaRPr>
          </a:p>
          <a:p>
            <a:pPr marL="0" indent="0">
              <a:buNone/>
            </a:pPr>
            <a:r>
              <a:rPr lang="en-GB" sz="1200" b="1" dirty="0">
                <a:solidFill>
                  <a:schemeClr val="tx1">
                    <a:lumMod val="85000"/>
                  </a:schemeClr>
                </a:solidFill>
                <a:latin typeface="Courier New Bold"/>
              </a:rPr>
              <a:t>// Create buffers</a:t>
            </a:r>
          </a:p>
          <a:p>
            <a:pPr marL="0" indent="0">
              <a:buNone/>
            </a:pPr>
            <a:r>
              <a:rPr lang="en-GB" sz="1200" b="1" dirty="0">
                <a:solidFill>
                  <a:schemeClr val="tx1">
                    <a:lumMod val="85000"/>
                  </a:schemeClr>
                </a:solidFill>
                <a:latin typeface="Courier New Bold"/>
              </a:rPr>
              <a:t>// True indicates CL_MEM_READ_ONLY</a:t>
            </a:r>
          </a:p>
          <a:p>
            <a:pPr marL="0" indent="0">
              <a:buNone/>
            </a:pPr>
            <a:r>
              <a:rPr lang="en-GB" sz="1200" b="1" dirty="0">
                <a:solidFill>
                  <a:schemeClr val="tx1">
                    <a:lumMod val="85000"/>
                  </a:schemeClr>
                </a:solidFill>
                <a:latin typeface="Courier New Bold"/>
              </a:rPr>
              <a:t>// False indicates CL_MEM_READ_WRITE</a:t>
            </a:r>
          </a:p>
          <a:p>
            <a:pPr marL="0" indent="0">
              <a:buNone/>
            </a:pPr>
            <a:r>
              <a:rPr lang="en-GB" sz="1200" b="1" dirty="0" err="1">
                <a:latin typeface="Courier New Bold"/>
              </a:rPr>
              <a:t>d_a</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h_a.begin</a:t>
            </a:r>
            <a:r>
              <a:rPr lang="en-GB" sz="1200" b="1" dirty="0">
                <a:latin typeface="Courier New Bold"/>
              </a:rPr>
              <a:t>(), </a:t>
            </a:r>
            <a:r>
              <a:rPr lang="en-GB" sz="1200" b="1" dirty="0" err="1">
                <a:latin typeface="Courier New Bold"/>
              </a:rPr>
              <a:t>h_a.end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d_b</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h_b.begin</a:t>
            </a:r>
            <a:r>
              <a:rPr lang="en-GB" sz="1200" b="1" dirty="0">
                <a:latin typeface="Courier New Bold"/>
              </a:rPr>
              <a:t>(), </a:t>
            </a:r>
            <a:r>
              <a:rPr lang="en-GB" sz="1200" b="1" dirty="0" err="1">
                <a:latin typeface="Courier New Bold"/>
              </a:rPr>
              <a:t>h_b.end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d_c</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CL_MEM_WRITE_ONLY,</a:t>
            </a:r>
          </a:p>
          <a:p>
            <a:pPr marL="0" indent="0">
              <a:buNone/>
            </a:pPr>
            <a:r>
              <a:rPr lang="en-GB" sz="1200" b="1" dirty="0">
                <a:latin typeface="Courier New Bold"/>
              </a:rPr>
              <a:t>             </a:t>
            </a:r>
            <a:r>
              <a:rPr lang="en-GB" sz="1200" b="1" dirty="0" err="1">
                <a:latin typeface="Courier New Bold"/>
              </a:rPr>
              <a:t>sizeof</a:t>
            </a:r>
            <a:r>
              <a:rPr lang="en-GB" sz="1200" b="1" dirty="0">
                <a:latin typeface="Courier New Bold"/>
              </a:rPr>
              <a:t>(float) * N);</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a:t>
            </a:r>
            <a:r>
              <a:rPr lang="en-GB" sz="1200" b="1" dirty="0" err="1">
                <a:solidFill>
                  <a:schemeClr val="tx1">
                    <a:lumMod val="85000"/>
                  </a:schemeClr>
                </a:solidFill>
                <a:latin typeface="Courier New Bold"/>
              </a:rPr>
              <a:t>Enqueue</a:t>
            </a:r>
            <a:r>
              <a:rPr lang="en-GB" sz="1200" b="1" dirty="0">
                <a:solidFill>
                  <a:schemeClr val="tx1">
                    <a:lumMod val="85000"/>
                  </a:schemeClr>
                </a:solidFill>
                <a:latin typeface="Courier New Bold"/>
              </a:rPr>
              <a:t> the kernel</a:t>
            </a:r>
          </a:p>
          <a:p>
            <a:pPr marL="0" indent="0">
              <a:buNone/>
            </a:pPr>
            <a:r>
              <a:rPr lang="en-GB" sz="1200" b="1" dirty="0" err="1">
                <a:latin typeface="Courier New Bold"/>
              </a:rPr>
              <a:t>vadd</a:t>
            </a:r>
            <a:r>
              <a:rPr lang="en-GB" sz="1200" b="1" dirty="0">
                <a:latin typeface="Courier New Bold"/>
              </a:rPr>
              <a:t>(</a:t>
            </a:r>
            <a:r>
              <a:rPr lang="en-GB" sz="1200" b="1" dirty="0" err="1">
                <a:solidFill>
                  <a:schemeClr val="accent3"/>
                </a:solidFill>
                <a:latin typeface="Courier New Bold"/>
              </a:rPr>
              <a:t>EnqueueArgs</a:t>
            </a:r>
            <a:r>
              <a:rPr lang="en-GB" sz="1200" b="1" dirty="0">
                <a:latin typeface="Courier New Bold"/>
              </a:rPr>
              <a:t>(queue</a:t>
            </a:r>
            <a:r>
              <a:rPr lang="en-GB" sz="1200" b="1" dirty="0">
                <a:solidFill>
                  <a:schemeClr val="accent3"/>
                </a:solidFill>
                <a:latin typeface="Courier New Bold"/>
              </a:rPr>
              <a:t>, </a:t>
            </a:r>
            <a:r>
              <a:rPr lang="en-GB" sz="1200" b="1" dirty="0" err="1">
                <a:solidFill>
                  <a:schemeClr val="accent3"/>
                </a:solidFill>
                <a:latin typeface="Courier New Bold"/>
              </a:rPr>
              <a:t>NDRange</a:t>
            </a:r>
            <a:r>
              <a:rPr lang="en-GB" sz="1200" b="1" dirty="0">
                <a:latin typeface="Courier New Bold"/>
              </a:rPr>
              <a:t>(N)),</a:t>
            </a:r>
          </a:p>
          <a:p>
            <a:pPr marL="0" indent="0">
              <a:buNone/>
            </a:pP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copy</a:t>
            </a:r>
            <a:r>
              <a:rPr lang="en-GB" sz="1200" b="1" dirty="0">
                <a:latin typeface="Courier New Bold"/>
              </a:rPr>
              <a:t>(queue, </a:t>
            </a:r>
            <a:r>
              <a:rPr lang="en-GB" sz="1200" b="1" dirty="0" err="1">
                <a:latin typeface="Courier New Bold"/>
              </a:rPr>
              <a:t>d_c</a:t>
            </a:r>
            <a:r>
              <a:rPr lang="en-GB" sz="1200" b="1" dirty="0">
                <a:latin typeface="Courier New Bold"/>
              </a:rPr>
              <a:t>, </a:t>
            </a:r>
            <a:r>
              <a:rPr lang="en-GB" sz="1200" b="1" dirty="0" err="1">
                <a:latin typeface="Courier New Bold"/>
              </a:rPr>
              <a:t>h_c.begin</a:t>
            </a:r>
            <a:r>
              <a:rPr lang="en-GB" sz="1200" b="1" dirty="0">
                <a:latin typeface="Courier New Bold"/>
              </a:rPr>
              <a:t>(), </a:t>
            </a:r>
            <a:r>
              <a:rPr lang="en-GB" sz="1200" b="1" dirty="0" err="1">
                <a:latin typeface="Courier New Bold"/>
              </a:rPr>
              <a:t>h_c.end</a:t>
            </a:r>
            <a:r>
              <a:rPr lang="en-GB" sz="1200" b="1" dirty="0">
                <a:latin typeface="Courier New Bold"/>
              </a:rPr>
              <a:t>());</a:t>
            </a:r>
          </a:p>
          <a:p>
            <a:pPr marL="0" indent="0">
              <a:buNone/>
            </a:pPr>
            <a:endParaRPr lang="en-GB" sz="1200" b="1" dirty="0">
              <a:latin typeface="Courier New Bold"/>
            </a:endParaRPr>
          </a:p>
          <a:p>
            <a:pPr marL="0" indent="0">
              <a:buNone/>
            </a:pPr>
            <a:r>
              <a:rPr lang="en-GB" sz="1200" b="1" dirty="0">
                <a:latin typeface="Courier New Bold"/>
              </a:rPr>
              <a:t>}</a:t>
            </a:r>
          </a:p>
        </p:txBody>
      </p:sp>
      <p:sp>
        <p:nvSpPr>
          <p:cNvPr id="10" name="TextBox 9"/>
          <p:cNvSpPr txBox="1"/>
          <p:nvPr/>
        </p:nvSpPr>
        <p:spPr>
          <a:xfrm>
            <a:off x="107504" y="6093296"/>
            <a:ext cx="8883044" cy="523220"/>
          </a:xfrm>
          <a:prstGeom prst="rect">
            <a:avLst/>
          </a:prstGeom>
          <a:noFill/>
        </p:spPr>
        <p:txBody>
          <a:bodyPr wrap="square" rtlCol="0">
            <a:spAutoFit/>
          </a:bodyPr>
          <a:lstStyle/>
          <a:p>
            <a:r>
              <a:rPr lang="en-GB" sz="1400" dirty="0">
                <a:latin typeface="+mj-lt"/>
              </a:rPr>
              <a:t>Note: The default context and command queue are used when we do not specify one in the function calls. The code here also uses the default device, so these cases are the same.</a:t>
            </a:r>
          </a:p>
        </p:txBody>
      </p:sp>
    </p:spTree>
    <p:extLst>
      <p:ext uri="{BB962C8B-B14F-4D97-AF65-F5344CB8AC3E}">
        <p14:creationId xmlns:p14="http://schemas.microsoft.com/office/powerpoint/2010/main" val="38683326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The C++ Buffer Constructor</a:t>
            </a:r>
          </a:p>
        </p:txBody>
      </p:sp>
      <p:sp>
        <p:nvSpPr>
          <p:cNvPr id="5" name="Content Placeholder 4"/>
          <p:cNvSpPr>
            <a:spLocks noGrp="1"/>
          </p:cNvSpPr>
          <p:nvPr>
            <p:ph idx="1"/>
          </p:nvPr>
        </p:nvSpPr>
        <p:spPr>
          <a:xfrm>
            <a:off x="0" y="1124744"/>
            <a:ext cx="9144000" cy="5616624"/>
          </a:xfrm>
        </p:spPr>
        <p:txBody>
          <a:bodyPr>
            <a:normAutofit fontScale="77500" lnSpcReduction="20000"/>
          </a:bodyPr>
          <a:lstStyle/>
          <a:p>
            <a:pPr>
              <a:lnSpc>
                <a:spcPct val="110000"/>
              </a:lnSpc>
            </a:pPr>
            <a:r>
              <a:rPr lang="en-GB" dirty="0"/>
              <a:t>The API definition:</a:t>
            </a:r>
          </a:p>
          <a:p>
            <a:pPr lvl="1">
              <a:lnSpc>
                <a:spcPct val="110000"/>
              </a:lnSpc>
            </a:pPr>
            <a:r>
              <a:rPr lang="en-GB" dirty="0"/>
              <a:t>Buffer(</a:t>
            </a:r>
            <a:r>
              <a:rPr lang="en-GB" dirty="0" err="1"/>
              <a:t>startIterator</a:t>
            </a:r>
            <a:r>
              <a:rPr lang="en-GB" dirty="0"/>
              <a:t>, </a:t>
            </a:r>
            <a:r>
              <a:rPr lang="en-GB" dirty="0" err="1"/>
              <a:t>endIterator</a:t>
            </a:r>
            <a:r>
              <a:rPr lang="en-GB" dirty="0"/>
              <a:t>, bool </a:t>
            </a:r>
            <a:r>
              <a:rPr lang="en-GB" dirty="0" err="1"/>
              <a:t>readOnly</a:t>
            </a:r>
            <a:r>
              <a:rPr lang="en-GB" dirty="0"/>
              <a:t>, bool </a:t>
            </a:r>
            <a:r>
              <a:rPr lang="en-GB" dirty="0" err="1"/>
              <a:t>useHostPtr</a:t>
            </a:r>
            <a:r>
              <a:rPr lang="en-GB" dirty="0"/>
              <a:t>)</a:t>
            </a:r>
          </a:p>
          <a:p>
            <a:pPr>
              <a:lnSpc>
                <a:spcPct val="110000"/>
              </a:lnSpc>
            </a:pPr>
            <a:r>
              <a:rPr lang="en-GB" dirty="0"/>
              <a:t>The </a:t>
            </a:r>
            <a:r>
              <a:rPr lang="en-GB" dirty="0" err="1">
                <a:solidFill>
                  <a:schemeClr val="accent1"/>
                </a:solidFill>
              </a:rPr>
              <a:t>readOnly</a:t>
            </a:r>
            <a:r>
              <a:rPr lang="en-GB" dirty="0">
                <a:solidFill>
                  <a:schemeClr val="accent1"/>
                </a:solidFill>
              </a:rPr>
              <a:t> </a:t>
            </a:r>
            <a:r>
              <a:rPr lang="en-GB" dirty="0" err="1"/>
              <a:t>boolean</a:t>
            </a:r>
            <a:r>
              <a:rPr lang="en-GB" dirty="0"/>
              <a:t> specifies whether the memory is CL_MEM_READ_ONLY (true) or CL_MEM_READ_WRITE (false)</a:t>
            </a:r>
          </a:p>
          <a:p>
            <a:pPr lvl="1">
              <a:lnSpc>
                <a:spcPct val="110000"/>
              </a:lnSpc>
            </a:pPr>
            <a:r>
              <a:rPr lang="en-GB" dirty="0"/>
              <a:t>You must specify a true or false here</a:t>
            </a:r>
          </a:p>
          <a:p>
            <a:pPr>
              <a:lnSpc>
                <a:spcPct val="110000"/>
              </a:lnSpc>
            </a:pPr>
            <a:r>
              <a:rPr lang="en-GB" dirty="0"/>
              <a:t>The </a:t>
            </a:r>
            <a:r>
              <a:rPr lang="en-GB" dirty="0" err="1">
                <a:solidFill>
                  <a:schemeClr val="accent1"/>
                </a:solidFill>
              </a:rPr>
              <a:t>useHostPtr</a:t>
            </a:r>
            <a:r>
              <a:rPr lang="en-GB" dirty="0">
                <a:solidFill>
                  <a:schemeClr val="accent1"/>
                </a:solidFill>
              </a:rPr>
              <a:t> </a:t>
            </a:r>
            <a:r>
              <a:rPr lang="en-GB" dirty="0" err="1"/>
              <a:t>boolean</a:t>
            </a:r>
            <a:r>
              <a:rPr lang="en-GB" dirty="0"/>
              <a:t> is false by default</a:t>
            </a:r>
          </a:p>
          <a:p>
            <a:pPr lvl="1">
              <a:lnSpc>
                <a:spcPct val="110000"/>
              </a:lnSpc>
            </a:pPr>
            <a:r>
              <a:rPr lang="en-GB" dirty="0"/>
              <a:t>Therefore the array defined by the iterators is </a:t>
            </a:r>
            <a:r>
              <a:rPr lang="en-GB" dirty="0">
                <a:solidFill>
                  <a:schemeClr val="accent6"/>
                </a:solidFill>
              </a:rPr>
              <a:t>implicitly copied </a:t>
            </a:r>
            <a:r>
              <a:rPr lang="en-GB" dirty="0"/>
              <a:t>into device memory</a:t>
            </a:r>
          </a:p>
          <a:p>
            <a:pPr lvl="1">
              <a:lnSpc>
                <a:spcPct val="110000"/>
              </a:lnSpc>
            </a:pPr>
            <a:r>
              <a:rPr lang="en-GB" dirty="0"/>
              <a:t>If you specify </a:t>
            </a:r>
            <a:r>
              <a:rPr lang="en-GB" dirty="0">
                <a:solidFill>
                  <a:schemeClr val="accent6"/>
                </a:solidFill>
              </a:rPr>
              <a:t>true</a:t>
            </a:r>
            <a:r>
              <a:rPr lang="en-GB" dirty="0"/>
              <a:t>:</a:t>
            </a:r>
          </a:p>
          <a:p>
            <a:pPr lvl="2">
              <a:lnSpc>
                <a:spcPct val="110000"/>
              </a:lnSpc>
            </a:pPr>
            <a:r>
              <a:rPr lang="en-GB" dirty="0"/>
              <a:t>The memory specified by the iterators must be </a:t>
            </a:r>
            <a:r>
              <a:rPr lang="en-GB" dirty="0">
                <a:solidFill>
                  <a:schemeClr val="accent1"/>
                </a:solidFill>
              </a:rPr>
              <a:t>contiguous</a:t>
            </a:r>
          </a:p>
          <a:p>
            <a:pPr lvl="2">
              <a:lnSpc>
                <a:spcPct val="110000"/>
              </a:lnSpc>
            </a:pPr>
            <a:r>
              <a:rPr lang="en-GB" dirty="0"/>
              <a:t>The context </a:t>
            </a:r>
            <a:r>
              <a:rPr lang="en-GB" dirty="0">
                <a:solidFill>
                  <a:schemeClr val="accent1"/>
                </a:solidFill>
              </a:rPr>
              <a:t>uses the pointer </a:t>
            </a:r>
            <a:r>
              <a:rPr lang="en-GB" dirty="0"/>
              <a:t>to the host memory, which becomes device accessible - this is the same as CL_MEM_USE_HOST_PTR</a:t>
            </a:r>
          </a:p>
          <a:p>
            <a:pPr lvl="2">
              <a:lnSpc>
                <a:spcPct val="110000"/>
              </a:lnSpc>
            </a:pPr>
            <a:r>
              <a:rPr lang="en-GB" dirty="0"/>
              <a:t>The array </a:t>
            </a:r>
            <a:r>
              <a:rPr lang="en-GB" b="1" dirty="0">
                <a:solidFill>
                  <a:schemeClr val="accent6"/>
                </a:solidFill>
              </a:rPr>
              <a:t>might not be </a:t>
            </a:r>
            <a:r>
              <a:rPr lang="en-GB" dirty="0"/>
              <a:t>copied to device memory</a:t>
            </a:r>
          </a:p>
          <a:p>
            <a:pPr>
              <a:lnSpc>
                <a:spcPct val="110000"/>
              </a:lnSpc>
            </a:pPr>
            <a:r>
              <a:rPr lang="en-GB" dirty="0"/>
              <a:t>We can also specify a context to use as the first argument in this API call</a:t>
            </a:r>
          </a:p>
        </p:txBody>
      </p:sp>
    </p:spTree>
    <p:extLst>
      <p:ext uri="{BB962C8B-B14F-4D97-AF65-F5344CB8AC3E}">
        <p14:creationId xmlns:p14="http://schemas.microsoft.com/office/powerpoint/2010/main" val="33029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up)">
                                      <p:cBhvr>
                                        <p:cTn id="7" dur="500"/>
                                        <p:tgtEl>
                                          <p:spTgt spid="5">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wipe(up)">
                                      <p:cBhvr>
                                        <p:cTn id="10" dur="500"/>
                                        <p:tgtEl>
                                          <p:spTgt spid="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wipe(up)">
                                      <p:cBhvr>
                                        <p:cTn id="15" dur="500"/>
                                        <p:tgtEl>
                                          <p:spTgt spid="5">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wipe(up)">
                                      <p:cBhvr>
                                        <p:cTn id="18" dur="500"/>
                                        <p:tgtEl>
                                          <p:spTgt spid="5">
                                            <p:txEl>
                                              <p:pRg st="5" end="5"/>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wipe(up)">
                                      <p:cBhvr>
                                        <p:cTn id="21" dur="500"/>
                                        <p:tgtEl>
                                          <p:spTgt spid="5">
                                            <p:txEl>
                                              <p:pRg st="6" end="6"/>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wipe(up)">
                                      <p:cBhvr>
                                        <p:cTn id="24" dur="500"/>
                                        <p:tgtEl>
                                          <p:spTgt spid="5">
                                            <p:txEl>
                                              <p:pRg st="7" end="7"/>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wipe(up)">
                                      <p:cBhvr>
                                        <p:cTn id="27" dur="500"/>
                                        <p:tgtEl>
                                          <p:spTgt spid="5">
                                            <p:txEl>
                                              <p:pRg st="8" end="8"/>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wipe(up)">
                                      <p:cBhvr>
                                        <p:cTn id="30" dur="500"/>
                                        <p:tgtEl>
                                          <p:spTgt spid="5">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wipe(up)">
                                      <p:cBhvr>
                                        <p:cTn id="3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The C++ Buffer Constructor</a:t>
            </a:r>
          </a:p>
        </p:txBody>
      </p:sp>
      <p:sp>
        <p:nvSpPr>
          <p:cNvPr id="6" name="Content Placeholder 5"/>
          <p:cNvSpPr>
            <a:spLocks noGrp="1"/>
          </p:cNvSpPr>
          <p:nvPr>
            <p:ph idx="1"/>
          </p:nvPr>
        </p:nvSpPr>
        <p:spPr>
          <a:xfrm>
            <a:off x="107504" y="1600200"/>
            <a:ext cx="8856984" cy="5069160"/>
          </a:xfrm>
        </p:spPr>
        <p:txBody>
          <a:bodyPr>
            <a:normAutofit/>
          </a:bodyPr>
          <a:lstStyle/>
          <a:p>
            <a:r>
              <a:rPr lang="en-GB" dirty="0"/>
              <a:t>When using the buffer constructor which uses C++ vector iterators, remember:</a:t>
            </a:r>
          </a:p>
          <a:p>
            <a:pPr lvl="1"/>
            <a:r>
              <a:rPr lang="en-GB" dirty="0"/>
              <a:t>This is a blocking call</a:t>
            </a:r>
          </a:p>
          <a:p>
            <a:pPr lvl="1"/>
            <a:r>
              <a:rPr lang="en-GB" dirty="0"/>
              <a:t>The constructor will </a:t>
            </a:r>
            <a:r>
              <a:rPr lang="en-GB" dirty="0" err="1"/>
              <a:t>enqueue</a:t>
            </a:r>
            <a:r>
              <a:rPr lang="en-GB" dirty="0"/>
              <a:t> a copy to the first Device in the context (when </a:t>
            </a:r>
            <a:r>
              <a:rPr lang="en-GB" dirty="0" err="1"/>
              <a:t>useHostPtr</a:t>
            </a:r>
            <a:r>
              <a:rPr lang="en-GB" dirty="0"/>
              <a:t> == false)</a:t>
            </a:r>
          </a:p>
          <a:p>
            <a:pPr lvl="1"/>
            <a:r>
              <a:rPr lang="en-GB" dirty="0"/>
              <a:t>The OpenCL runtime will </a:t>
            </a:r>
            <a:r>
              <a:rPr lang="en-GB" dirty="0">
                <a:solidFill>
                  <a:schemeClr val="accent6"/>
                </a:solidFill>
              </a:rPr>
              <a:t>automatically </a:t>
            </a:r>
            <a:r>
              <a:rPr lang="en-GB" dirty="0"/>
              <a:t>ensure the buffer is copied across to the actual device you </a:t>
            </a:r>
            <a:r>
              <a:rPr lang="en-GB" dirty="0" err="1"/>
              <a:t>enqueue</a:t>
            </a:r>
            <a:r>
              <a:rPr lang="en-GB" dirty="0"/>
              <a:t> a kernel on later if you </a:t>
            </a:r>
            <a:r>
              <a:rPr lang="en-GB" dirty="0" err="1"/>
              <a:t>enqueue</a:t>
            </a:r>
            <a:r>
              <a:rPr lang="en-GB" dirty="0"/>
              <a:t> the kernel on a different device within this context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Python Interface</a:t>
            </a:r>
          </a:p>
        </p:txBody>
      </p:sp>
      <p:sp>
        <p:nvSpPr>
          <p:cNvPr id="3" name="Content Placeholder 2"/>
          <p:cNvSpPr>
            <a:spLocks noGrp="1"/>
          </p:cNvSpPr>
          <p:nvPr>
            <p:ph idx="1"/>
          </p:nvPr>
        </p:nvSpPr>
        <p:spPr/>
        <p:txBody>
          <a:bodyPr>
            <a:normAutofit fontScale="85000" lnSpcReduction="10000"/>
          </a:bodyPr>
          <a:lstStyle/>
          <a:p>
            <a:pPr>
              <a:lnSpc>
                <a:spcPct val="110000"/>
              </a:lnSpc>
            </a:pPr>
            <a:r>
              <a:rPr lang="en-GB" dirty="0"/>
              <a:t>A Python library by Andreas </a:t>
            </a:r>
            <a:r>
              <a:rPr lang="en-GB" dirty="0" err="1"/>
              <a:t>Klöckner</a:t>
            </a:r>
            <a:r>
              <a:rPr lang="en-GB" dirty="0"/>
              <a:t> from University of Illinois at Urbana-Champaign</a:t>
            </a:r>
          </a:p>
          <a:p>
            <a:pPr>
              <a:lnSpc>
                <a:spcPct val="110000"/>
              </a:lnSpc>
            </a:pPr>
            <a:r>
              <a:rPr lang="en-GB" dirty="0"/>
              <a:t>This interface is dramatically easier to work with</a:t>
            </a:r>
            <a:r>
              <a:rPr lang="en-GB" baseline="30000" dirty="0"/>
              <a:t>1</a:t>
            </a:r>
          </a:p>
          <a:p>
            <a:pPr>
              <a:lnSpc>
                <a:spcPct val="110000"/>
              </a:lnSpc>
            </a:pPr>
            <a:r>
              <a:rPr lang="en-GB" dirty="0"/>
              <a:t>Key features:</a:t>
            </a:r>
          </a:p>
          <a:p>
            <a:pPr lvl="1">
              <a:lnSpc>
                <a:spcPct val="110000"/>
              </a:lnSpc>
            </a:pPr>
            <a:r>
              <a:rPr lang="en-GB" dirty="0"/>
              <a:t>Helper functions to choose platform/device at runtime</a:t>
            </a:r>
          </a:p>
          <a:p>
            <a:pPr lvl="1">
              <a:lnSpc>
                <a:spcPct val="110000"/>
              </a:lnSpc>
            </a:pPr>
            <a:r>
              <a:rPr lang="en-GB" dirty="0" err="1"/>
              <a:t>getInfo</a:t>
            </a:r>
            <a:r>
              <a:rPr lang="en-GB" dirty="0"/>
              <a:t>() methods are class attributes – no need to call the method itself</a:t>
            </a:r>
          </a:p>
          <a:p>
            <a:pPr lvl="1">
              <a:lnSpc>
                <a:spcPct val="110000"/>
              </a:lnSpc>
            </a:pPr>
            <a:r>
              <a:rPr lang="en-GB" dirty="0"/>
              <a:t>Call a kernel as a method</a:t>
            </a:r>
          </a:p>
          <a:p>
            <a:pPr lvl="1">
              <a:lnSpc>
                <a:spcPct val="110000"/>
              </a:lnSpc>
            </a:pPr>
            <a:r>
              <a:rPr lang="en-GB" dirty="0"/>
              <a:t>Multi-line strings – no need to escape new lines!</a:t>
            </a:r>
          </a:p>
        </p:txBody>
      </p:sp>
      <p:sp>
        <p:nvSpPr>
          <p:cNvPr id="4" name="TextBox 3"/>
          <p:cNvSpPr txBox="1"/>
          <p:nvPr/>
        </p:nvSpPr>
        <p:spPr>
          <a:xfrm>
            <a:off x="3563888" y="6488668"/>
            <a:ext cx="3887603" cy="369332"/>
          </a:xfrm>
          <a:prstGeom prst="rect">
            <a:avLst/>
          </a:prstGeom>
          <a:noFill/>
        </p:spPr>
        <p:txBody>
          <a:bodyPr wrap="none" rtlCol="0">
            <a:spAutoFit/>
          </a:bodyPr>
          <a:lstStyle/>
          <a:p>
            <a:r>
              <a:rPr lang="en-GB" baseline="30000" dirty="0"/>
              <a:t>1</a:t>
            </a:r>
            <a:r>
              <a:rPr lang="en-GB" dirty="0"/>
              <a:t> not just for Python programmers…</a:t>
            </a:r>
          </a:p>
        </p:txBody>
      </p:sp>
    </p:spTree>
    <p:extLst>
      <p:ext uri="{BB962C8B-B14F-4D97-AF65-F5344CB8AC3E}">
        <p14:creationId xmlns:p14="http://schemas.microsoft.com/office/powerpoint/2010/main" val="9988788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the host program </a:t>
            </a:r>
          </a:p>
        </p:txBody>
      </p:sp>
      <p:sp>
        <p:nvSpPr>
          <p:cNvPr id="3" name="Content Placeholder 2"/>
          <p:cNvSpPr>
            <a:spLocks noGrp="1"/>
          </p:cNvSpPr>
          <p:nvPr>
            <p:ph idx="1"/>
          </p:nvPr>
        </p:nvSpPr>
        <p:spPr/>
        <p:txBody>
          <a:bodyPr/>
          <a:lstStyle/>
          <a:p>
            <a:r>
              <a:rPr lang="en-GB" dirty="0"/>
              <a:t>Import the </a:t>
            </a:r>
            <a:r>
              <a:rPr lang="en-GB" dirty="0" err="1"/>
              <a:t>pyopencl</a:t>
            </a:r>
            <a:r>
              <a:rPr lang="en-GB" dirty="0"/>
              <a:t> library</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pyopencl</a:t>
            </a:r>
            <a:r>
              <a:rPr lang="en-GB" dirty="0">
                <a:latin typeface="Courier New Bold"/>
              </a:rPr>
              <a:t> </a:t>
            </a:r>
            <a:r>
              <a:rPr lang="en-GB" dirty="0">
                <a:solidFill>
                  <a:schemeClr val="accent2"/>
                </a:solidFill>
                <a:latin typeface="Courier New Bold"/>
              </a:rPr>
              <a:t>as</a:t>
            </a:r>
            <a:r>
              <a:rPr lang="en-GB" dirty="0">
                <a:latin typeface="Courier New Bold"/>
              </a:rPr>
              <a:t> cl</a:t>
            </a:r>
          </a:p>
          <a:p>
            <a:r>
              <a:rPr lang="en-GB" dirty="0"/>
              <a:t>Import </a:t>
            </a:r>
            <a:r>
              <a:rPr lang="en-GB" dirty="0" err="1"/>
              <a:t>numpy</a:t>
            </a:r>
            <a:r>
              <a:rPr lang="en-GB" dirty="0"/>
              <a:t> to use arrays etc.</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numpy</a:t>
            </a:r>
            <a:endParaRPr lang="en-GB" dirty="0">
              <a:latin typeface="Courier New Bold"/>
            </a:endParaRPr>
          </a:p>
          <a:p>
            <a:r>
              <a:rPr lang="en-GB" dirty="0"/>
              <a:t>Some of the examples use a helper library to print out some information</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deviceinfo</a:t>
            </a:r>
            <a:endParaRPr lang="en-GB" dirty="0">
              <a:latin typeface="Courier New Bold"/>
            </a:endParaRPr>
          </a:p>
        </p:txBody>
      </p:sp>
    </p:spTree>
    <p:extLst>
      <p:ext uri="{BB962C8B-B14F-4D97-AF65-F5344CB8AC3E}">
        <p14:creationId xmlns:p14="http://schemas.microsoft.com/office/powerpoint/2010/main" val="1199649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55576" y="188640"/>
            <a:ext cx="8136905" cy="6696744"/>
          </a:xfrm>
        </p:spPr>
        <p:txBody>
          <a:bodyPr>
            <a:noAutofit/>
          </a:bodyPr>
          <a:lstStyle/>
          <a:p>
            <a:pPr marL="0" indent="0">
              <a:buNone/>
            </a:pPr>
            <a:r>
              <a:rPr lang="en-GB" sz="1400" b="1" dirty="0">
                <a:latin typeface="Courier New Bold"/>
              </a:rPr>
              <a:t>N = 1024</a:t>
            </a:r>
          </a:p>
          <a:p>
            <a:pPr marL="0" indent="0">
              <a:buNone/>
            </a:pPr>
            <a:r>
              <a:rPr lang="en-GB" sz="1400" b="1" dirty="0">
                <a:solidFill>
                  <a:schemeClr val="tx1">
                    <a:lumMod val="85000"/>
                  </a:schemeClr>
                </a:solidFill>
                <a:latin typeface="Courier New Bold"/>
              </a:rPr>
              <a:t># create context, queue and program</a:t>
            </a:r>
          </a:p>
          <a:p>
            <a:pPr marL="0" indent="0">
              <a:buNone/>
            </a:pPr>
            <a:r>
              <a:rPr lang="en-GB" sz="1400" b="1" dirty="0">
                <a:latin typeface="Courier New Bold"/>
              </a:rPr>
              <a:t>context = </a:t>
            </a:r>
            <a:r>
              <a:rPr lang="en-GB" sz="1400" b="1" dirty="0" err="1">
                <a:solidFill>
                  <a:schemeClr val="accent3"/>
                </a:solidFill>
                <a:latin typeface="Courier New Bold"/>
              </a:rPr>
              <a:t>cl.create_some_context</a:t>
            </a:r>
            <a:r>
              <a:rPr lang="en-GB" sz="1400" b="1" dirty="0">
                <a:latin typeface="Courier New Bold"/>
              </a:rPr>
              <a:t>()</a:t>
            </a:r>
          </a:p>
          <a:p>
            <a:pPr marL="0" indent="0">
              <a:buNone/>
            </a:pPr>
            <a:r>
              <a:rPr lang="en-GB" sz="1400" b="1" dirty="0">
                <a:latin typeface="Courier New Bold"/>
              </a:rPr>
              <a:t>queue   = </a:t>
            </a:r>
            <a:r>
              <a:rPr lang="en-GB" sz="1400" b="1" dirty="0" err="1">
                <a:solidFill>
                  <a:schemeClr val="accent3"/>
                </a:solidFill>
                <a:latin typeface="Courier New Bold"/>
              </a:rPr>
              <a:t>cl.CommandQueue</a:t>
            </a:r>
            <a:r>
              <a:rPr lang="en-GB" sz="1400" b="1" dirty="0">
                <a:latin typeface="Courier New Bold"/>
              </a:rPr>
              <a:t>(context)</a:t>
            </a:r>
          </a:p>
          <a:p>
            <a:pPr marL="0" indent="0">
              <a:buNone/>
            </a:pPr>
            <a:r>
              <a:rPr lang="en-GB" sz="1400" b="1" dirty="0" err="1">
                <a:latin typeface="Courier New Bold"/>
              </a:rPr>
              <a:t>kernelsource</a:t>
            </a:r>
            <a:r>
              <a:rPr lang="en-GB" sz="1400" b="1" dirty="0">
                <a:latin typeface="Courier New Bold"/>
              </a:rPr>
              <a:t> = </a:t>
            </a:r>
            <a:r>
              <a:rPr lang="en-GB" sz="1400" b="1" dirty="0">
                <a:solidFill>
                  <a:schemeClr val="accent1"/>
                </a:solidFill>
                <a:latin typeface="Courier New Bold"/>
              </a:rPr>
              <a:t>open</a:t>
            </a:r>
            <a:r>
              <a:rPr lang="en-GB" sz="1400" b="1" dirty="0">
                <a:latin typeface="Courier New Bold"/>
              </a:rPr>
              <a:t>(‘vadd.cl’).read()</a:t>
            </a:r>
          </a:p>
          <a:p>
            <a:pPr marL="0" indent="0">
              <a:buNone/>
            </a:pPr>
            <a:r>
              <a:rPr lang="en-GB" sz="1400" b="1" dirty="0">
                <a:latin typeface="Courier New Bold"/>
              </a:rPr>
              <a:t>program = </a:t>
            </a:r>
            <a:r>
              <a:rPr lang="en-GB" sz="1400" b="1" dirty="0" err="1">
                <a:solidFill>
                  <a:schemeClr val="accent3"/>
                </a:solidFill>
                <a:latin typeface="Courier New Bold"/>
              </a:rPr>
              <a:t>cl.Program</a:t>
            </a:r>
            <a:r>
              <a:rPr lang="en-GB" sz="1400" b="1" dirty="0">
                <a:latin typeface="Courier New Bold"/>
              </a:rPr>
              <a:t>(context, </a:t>
            </a:r>
            <a:r>
              <a:rPr lang="en-GB" sz="1400" b="1" dirty="0" err="1">
                <a:latin typeface="Courier New Bold"/>
              </a:rPr>
              <a:t>kernelsource</a:t>
            </a:r>
            <a:r>
              <a:rPr lang="en-GB" sz="1400" b="1" dirty="0">
                <a:latin typeface="Courier New Bold"/>
              </a:rPr>
              <a:t>).</a:t>
            </a:r>
            <a:r>
              <a:rPr lang="en-GB" sz="1400" b="1" dirty="0">
                <a:solidFill>
                  <a:schemeClr val="accent3"/>
                </a:solidFill>
                <a:latin typeface="Courier New Bold"/>
              </a:rPr>
              <a:t>build</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host arrays</a:t>
            </a:r>
          </a:p>
          <a:p>
            <a:pPr marL="0" indent="0">
              <a:buNone/>
            </a:pPr>
            <a:r>
              <a:rPr lang="en-GB" sz="1400" b="1" dirty="0" err="1">
                <a:latin typeface="Courier New Bold"/>
              </a:rPr>
              <a:t>h_a</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h_b</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h_c</a:t>
            </a:r>
            <a:r>
              <a:rPr lang="en-GB" sz="1400" b="1" dirty="0">
                <a:latin typeface="Courier New Bold"/>
              </a:rPr>
              <a:t> = </a:t>
            </a:r>
            <a:r>
              <a:rPr lang="en-GB" sz="1400" b="1" dirty="0" err="1">
                <a:solidFill>
                  <a:schemeClr val="accent2"/>
                </a:solidFill>
                <a:latin typeface="Courier New Bold"/>
              </a:rPr>
              <a:t>numpy.empty</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device buffers</a:t>
            </a:r>
          </a:p>
          <a:p>
            <a:pPr marL="0" indent="0">
              <a:buNone/>
            </a:pPr>
            <a:r>
              <a:rPr lang="en-GB" sz="1400" b="1" dirty="0">
                <a:latin typeface="Courier New Bold"/>
              </a:rPr>
              <a:t>mf  = </a:t>
            </a:r>
            <a:r>
              <a:rPr lang="en-GB" sz="1400" b="1" dirty="0" err="1">
                <a:solidFill>
                  <a:schemeClr val="accent3"/>
                </a:solidFill>
                <a:latin typeface="Courier New Bold"/>
              </a:rPr>
              <a:t>cl.mem_flags</a:t>
            </a:r>
            <a:endParaRPr lang="en-GB" sz="1400" b="1" dirty="0">
              <a:solidFill>
                <a:schemeClr val="accent3"/>
              </a:solidFill>
              <a:latin typeface="Courier New Bold"/>
            </a:endParaRPr>
          </a:p>
          <a:p>
            <a:pPr marL="0" indent="0">
              <a:buNone/>
            </a:pPr>
            <a:r>
              <a:rPr lang="en-GB" sz="1400" b="1" dirty="0" err="1">
                <a:latin typeface="Courier New Bold"/>
              </a:rPr>
              <a:t>d_a</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solidFill>
                  <a:schemeClr val="accent1"/>
                </a:solidFill>
                <a:latin typeface="Courier New Bold"/>
              </a:rPr>
              <a:t> </a:t>
            </a:r>
            <a:r>
              <a:rPr lang="en-GB" sz="1400" b="1" dirty="0">
                <a:latin typeface="Courier New Bold"/>
              </a:rPr>
              <a:t>|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h_a</a:t>
            </a:r>
            <a:r>
              <a:rPr lang="en-GB" sz="1400" b="1" dirty="0">
                <a:latin typeface="Courier New Bold"/>
              </a:rPr>
              <a:t>)</a:t>
            </a:r>
          </a:p>
          <a:p>
            <a:pPr marL="0" indent="0">
              <a:buNone/>
            </a:pPr>
            <a:r>
              <a:rPr lang="en-GB" sz="1400" b="1" dirty="0" err="1">
                <a:latin typeface="Courier New Bold"/>
              </a:rPr>
              <a:t>d_b</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latin typeface="Courier New Bold"/>
              </a:rPr>
              <a:t> |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h_b</a:t>
            </a:r>
            <a:r>
              <a:rPr lang="en-GB" sz="1400" b="1" dirty="0">
                <a:latin typeface="Courier New Bold"/>
              </a:rPr>
              <a:t>)</a:t>
            </a:r>
          </a:p>
          <a:p>
            <a:pPr marL="0" indent="0">
              <a:buNone/>
            </a:pPr>
            <a:r>
              <a:rPr lang="en-GB" sz="1400" b="1" dirty="0" err="1">
                <a:latin typeface="Courier New Bold"/>
              </a:rPr>
              <a:t>d_c</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WRITE_ONLY</a:t>
            </a:r>
            <a:r>
              <a:rPr lang="en-GB" sz="1400" b="1" dirty="0">
                <a:latin typeface="Courier New Bold"/>
              </a:rPr>
              <a:t>, </a:t>
            </a:r>
            <a:r>
              <a:rPr lang="en-GB" sz="1400" b="1" dirty="0" err="1">
                <a:latin typeface="Courier New Bold"/>
              </a:rPr>
              <a:t>h_c.</a:t>
            </a:r>
            <a:r>
              <a:rPr lang="en-GB" sz="1400" b="1" dirty="0" err="1">
                <a:solidFill>
                  <a:schemeClr val="accent2"/>
                </a:solidFill>
                <a:latin typeface="Courier New Bold"/>
              </a:rPr>
              <a:t>nbytes</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run kernel</a:t>
            </a:r>
          </a:p>
          <a:p>
            <a:pPr marL="0" indent="0">
              <a:buNone/>
            </a:pPr>
            <a:r>
              <a:rPr lang="en-GB" sz="1400" b="1" dirty="0" err="1">
                <a:latin typeface="Courier New Bold"/>
              </a:rPr>
              <a:t>program.vadd</a:t>
            </a:r>
            <a:r>
              <a:rPr lang="en-GB" sz="1400" b="1" dirty="0">
                <a:latin typeface="Courier New Bold"/>
              </a:rPr>
              <a:t>(queue, </a:t>
            </a:r>
            <a:r>
              <a:rPr lang="en-GB" sz="1400" b="1" dirty="0" err="1">
                <a:latin typeface="Courier New Bold"/>
              </a:rPr>
              <a:t>h_a.</a:t>
            </a:r>
            <a:r>
              <a:rPr lang="en-GB" sz="1400" b="1" dirty="0" err="1">
                <a:solidFill>
                  <a:schemeClr val="accent2"/>
                </a:solidFill>
                <a:latin typeface="Courier New Bold"/>
              </a:rPr>
              <a:t>shape</a:t>
            </a:r>
            <a:r>
              <a:rPr lang="en-GB" sz="1400" b="1" dirty="0">
                <a:latin typeface="Courier New Bold"/>
              </a:rPr>
              <a:t>, </a:t>
            </a:r>
            <a:r>
              <a:rPr lang="en-GB" sz="1400" b="1" dirty="0">
                <a:solidFill>
                  <a:schemeClr val="tx2">
                    <a:lumMod val="75000"/>
                  </a:schemeClr>
                </a:solidFill>
                <a:latin typeface="Courier New Bold"/>
              </a:rPr>
              <a:t>None</a:t>
            </a:r>
            <a:r>
              <a:rPr lang="en-GB" sz="1400" b="1" dirty="0">
                <a:latin typeface="Courier New Bold"/>
              </a:rPr>
              <a:t>, </a:t>
            </a:r>
            <a:r>
              <a:rPr lang="en-GB" sz="1400" b="1" dirty="0" err="1">
                <a:latin typeface="Courier New Bold"/>
              </a:rPr>
              <a:t>d_a</a:t>
            </a:r>
            <a:r>
              <a:rPr lang="en-GB" sz="1400" b="1" dirty="0">
                <a:latin typeface="Courier New Bold"/>
              </a:rPr>
              <a:t>, </a:t>
            </a:r>
            <a:r>
              <a:rPr lang="en-GB" sz="1400" b="1" dirty="0" err="1">
                <a:latin typeface="Courier New Bold"/>
              </a:rPr>
              <a:t>d_b</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return results</a:t>
            </a:r>
          </a:p>
          <a:p>
            <a:pPr marL="0" indent="0">
              <a:buNone/>
            </a:pPr>
            <a:r>
              <a:rPr lang="en-GB" sz="1400" b="1" dirty="0" err="1">
                <a:solidFill>
                  <a:schemeClr val="accent3"/>
                </a:solidFill>
                <a:latin typeface="Courier New Bold"/>
              </a:rPr>
              <a:t>cl.enqueue_copy</a:t>
            </a:r>
            <a:r>
              <a:rPr lang="en-GB" sz="1400" b="1" dirty="0">
                <a:latin typeface="Courier New Bold"/>
              </a:rPr>
              <a:t>(queue, </a:t>
            </a:r>
            <a:r>
              <a:rPr lang="en-GB" sz="1400" b="1" dirty="0" err="1">
                <a:latin typeface="Courier New Bold"/>
              </a:rPr>
              <a:t>h_c</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p:txBody>
      </p:sp>
    </p:spTree>
    <p:extLst>
      <p:ext uri="{BB962C8B-B14F-4D97-AF65-F5344CB8AC3E}">
        <p14:creationId xmlns:p14="http://schemas.microsoft.com/office/powerpoint/2010/main" val="21987433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We have now covered the basic platform runtime APIs in OpenCL</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34046791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Chaining vector add kernels</a:t>
            </a:r>
          </a:p>
        </p:txBody>
      </p:sp>
      <p:sp>
        <p:nvSpPr>
          <p:cNvPr id="8" name="Content Placeholder 7"/>
          <p:cNvSpPr>
            <a:spLocks noGrp="1"/>
          </p:cNvSpPr>
          <p:nvPr>
            <p:ph idx="1"/>
          </p:nvPr>
        </p:nvSpPr>
        <p:spPr>
          <a:xfrm>
            <a:off x="179512" y="1127502"/>
            <a:ext cx="8784976" cy="5397842"/>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manipulating kernel invocations and buffers in </a:t>
            </a:r>
            <a:r>
              <a:rPr lang="en-GB" dirty="0" err="1"/>
              <a:t>OpenCL's</a:t>
            </a:r>
            <a:r>
              <a:rPr lang="en-GB" dirty="0"/>
              <a:t> C++ API</a:t>
            </a:r>
          </a:p>
          <a:p>
            <a:pPr>
              <a:lnSpc>
                <a:spcPct val="110000"/>
              </a:lnSpc>
            </a:pPr>
            <a:r>
              <a:rPr lang="en-GB" dirty="0">
                <a:solidFill>
                  <a:schemeClr val="accent2"/>
                </a:solidFill>
              </a:rPr>
              <a:t>Procedure: </a:t>
            </a:r>
          </a:p>
          <a:p>
            <a:pPr lvl="1">
              <a:lnSpc>
                <a:spcPct val="110000"/>
              </a:lnSpc>
            </a:pPr>
            <a:r>
              <a:rPr lang="en-GB" dirty="0"/>
              <a:t>Start with a VADD program in C++</a:t>
            </a:r>
          </a:p>
          <a:p>
            <a:pPr lvl="1">
              <a:lnSpc>
                <a:spcPct val="110000"/>
              </a:lnSpc>
            </a:pPr>
            <a:r>
              <a:rPr lang="en-GB" dirty="0"/>
              <a:t>Create additional buffer objects and assign them to vectors defined on the host (see the provided </a:t>
            </a:r>
            <a:r>
              <a:rPr lang="en-GB" dirty="0" err="1"/>
              <a:t>vadd</a:t>
            </a:r>
            <a:r>
              <a:rPr lang="en-GB" dirty="0"/>
              <a:t> programs for examples of how to do this)</a:t>
            </a:r>
          </a:p>
          <a:p>
            <a:pPr lvl="1">
              <a:lnSpc>
                <a:spcPct val="110000"/>
              </a:lnSpc>
            </a:pPr>
            <a:r>
              <a:rPr lang="en-GB" dirty="0"/>
              <a:t>Chain </a:t>
            </a:r>
            <a:r>
              <a:rPr lang="en-GB" dirty="0" err="1"/>
              <a:t>vadds</a:t>
            </a:r>
            <a:r>
              <a:rPr lang="en-GB" dirty="0"/>
              <a:t> … e.g. C=A+B;  D=C+E;  F=D+</a:t>
            </a:r>
            <a:r>
              <a:rPr lang="en-GB"/>
              <a:t>G.</a:t>
            </a:r>
            <a:endParaRPr lang="en-GB" dirty="0"/>
          </a:p>
          <a:p>
            <a:pPr lvl="1">
              <a:lnSpc>
                <a:spcPct val="110000"/>
              </a:lnSpc>
            </a:pPr>
            <a:r>
              <a:rPr lang="en-GB" dirty="0"/>
              <a:t>Read back the final result and verify that it is correct</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vector additions produced the correct result</a:t>
            </a:r>
          </a:p>
        </p:txBody>
      </p:sp>
      <p:sp>
        <p:nvSpPr>
          <p:cNvPr id="2" name="TextBox 1"/>
          <p:cNvSpPr txBox="1"/>
          <p:nvPr/>
        </p:nvSpPr>
        <p:spPr>
          <a:xfrm>
            <a:off x="899592" y="6488668"/>
            <a:ext cx="6712222" cy="369332"/>
          </a:xfrm>
          <a:prstGeom prst="rect">
            <a:avLst/>
          </a:prstGeom>
          <a:noFill/>
        </p:spPr>
        <p:txBody>
          <a:bodyPr wrap="none" rtlCol="0">
            <a:spAutoFit/>
          </a:bodyPr>
          <a:lstStyle/>
          <a:p>
            <a:r>
              <a:rPr lang="en-GB" dirty="0"/>
              <a:t>(Sample solution is for C = A + B; D = C + E; F = D + G; return F)</a:t>
            </a:r>
          </a:p>
        </p:txBody>
      </p:sp>
    </p:spTree>
    <p:extLst>
      <p:ext uri="{BB962C8B-B14F-4D97-AF65-F5344CB8AC3E}">
        <p14:creationId xmlns:p14="http://schemas.microsoft.com/office/powerpoint/2010/main" val="148436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 Studio</a:t>
            </a:r>
          </a:p>
        </p:txBody>
      </p:sp>
      <p:sp>
        <p:nvSpPr>
          <p:cNvPr id="3" name="Content Placeholder 2"/>
          <p:cNvSpPr>
            <a:spLocks noGrp="1"/>
          </p:cNvSpPr>
          <p:nvPr>
            <p:ph idx="1"/>
          </p:nvPr>
        </p:nvSpPr>
        <p:spPr>
          <a:xfrm>
            <a:off x="457200" y="1412776"/>
            <a:ext cx="8229600" cy="5112568"/>
          </a:xfrm>
        </p:spPr>
        <p:txBody>
          <a:bodyPr>
            <a:normAutofit fontScale="77500" lnSpcReduction="20000"/>
          </a:bodyPr>
          <a:lstStyle/>
          <a:p>
            <a:r>
              <a:rPr lang="en-GB" dirty="0"/>
              <a:t>Your project must be configured to use the OpenCL development headers and library</a:t>
            </a:r>
          </a:p>
          <a:p>
            <a:r>
              <a:rPr lang="en-GB" dirty="0"/>
              <a:t>In “Project Properties”:</a:t>
            </a:r>
          </a:p>
          <a:p>
            <a:pPr lvl="1"/>
            <a:r>
              <a:rPr lang="en-GB" b="1" dirty="0">
                <a:solidFill>
                  <a:schemeClr val="accent6">
                    <a:lumMod val="75000"/>
                  </a:schemeClr>
                </a:solidFill>
              </a:rPr>
              <a:t>C/C++ &gt;&gt;&gt; General &gt;&gt;&gt; Additional Include Directories</a:t>
            </a:r>
          </a:p>
          <a:p>
            <a:pPr lvl="2"/>
            <a:r>
              <a:rPr lang="en-GB" dirty="0"/>
              <a:t>Add the path to the OpenCL include directory</a:t>
            </a:r>
          </a:p>
          <a:p>
            <a:pPr lvl="2"/>
            <a:r>
              <a:rPr lang="en-GB" dirty="0"/>
              <a:t>This will be somewhere in your SDK installation</a:t>
            </a:r>
          </a:p>
          <a:p>
            <a:pPr lvl="2"/>
            <a:r>
              <a:rPr lang="en-GB" dirty="0"/>
              <a:t>Contains </a:t>
            </a:r>
            <a:r>
              <a:rPr lang="en-GB" b="1" dirty="0">
                <a:solidFill>
                  <a:srgbClr val="3366FF"/>
                </a:solidFill>
                <a:latin typeface="Courier New"/>
                <a:cs typeface="Courier New"/>
              </a:rPr>
              <a:t>CL</a:t>
            </a:r>
            <a:r>
              <a:rPr lang="en-GB" dirty="0"/>
              <a:t> directory, which contains </a:t>
            </a:r>
            <a:r>
              <a:rPr lang="en-GB" b="1" dirty="0" err="1">
                <a:solidFill>
                  <a:srgbClr val="3366FF"/>
                </a:solidFill>
                <a:latin typeface="Courier New"/>
                <a:cs typeface="Courier New"/>
              </a:rPr>
              <a:t>cl.h</a:t>
            </a:r>
            <a:endParaRPr lang="en-GB" b="1" dirty="0">
              <a:solidFill>
                <a:srgbClr val="3366FF"/>
              </a:solidFill>
              <a:latin typeface="Courier New"/>
              <a:cs typeface="Courier New"/>
            </a:endParaRPr>
          </a:p>
          <a:p>
            <a:pPr lvl="1"/>
            <a:r>
              <a:rPr lang="en-GB" b="1" dirty="0">
                <a:solidFill>
                  <a:schemeClr val="accent6">
                    <a:lumMod val="75000"/>
                  </a:schemeClr>
                </a:solidFill>
              </a:rPr>
              <a:t>Linker &gt;&gt;&gt; General &gt;&gt;&gt; Additional Library Directories</a:t>
            </a:r>
          </a:p>
          <a:p>
            <a:pPr lvl="2"/>
            <a:r>
              <a:rPr lang="en-GB" dirty="0"/>
              <a:t>Add the path to the OpenCL library directory</a:t>
            </a:r>
          </a:p>
          <a:p>
            <a:pPr lvl="2"/>
            <a:r>
              <a:rPr lang="en-GB" dirty="0"/>
              <a:t>This will be somewhere in your SDK installation</a:t>
            </a:r>
          </a:p>
          <a:p>
            <a:pPr lvl="2"/>
            <a:r>
              <a:rPr lang="en-GB" dirty="0"/>
              <a:t>Contains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pPr lvl="1"/>
            <a:r>
              <a:rPr lang="en-GB" b="1" dirty="0">
                <a:solidFill>
                  <a:schemeClr val="accent6">
                    <a:lumMod val="75000"/>
                  </a:schemeClr>
                </a:solidFill>
              </a:rPr>
              <a:t>Linker &gt;&gt;&gt; Input &gt;&gt;&gt; Additional Dependencies</a:t>
            </a:r>
          </a:p>
          <a:p>
            <a:pPr lvl="2"/>
            <a:r>
              <a:rPr lang="en-GB" dirty="0"/>
              <a:t>Add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r>
              <a:rPr lang="en-GB" dirty="0"/>
              <a:t>Some SDKs may provide templates to do this for you</a:t>
            </a:r>
          </a:p>
          <a:p>
            <a:pPr lvl="2"/>
            <a:endParaRPr lang="en-GB" b="1" dirty="0">
              <a:solidFill>
                <a:srgbClr val="3366FF"/>
              </a:solidFill>
              <a:latin typeface="Courier New"/>
              <a:cs typeface="Courier New"/>
            </a:endParaRPr>
          </a:p>
        </p:txBody>
      </p:sp>
    </p:spTree>
    <p:extLst>
      <p:ext uri="{BB962C8B-B14F-4D97-AF65-F5344CB8AC3E}">
        <p14:creationId xmlns:p14="http://schemas.microsoft.com/office/powerpoint/2010/main" val="31217880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4406900"/>
            <a:ext cx="7772400" cy="1362075"/>
          </a:xfrm>
        </p:spPr>
        <p:txBody>
          <a:bodyPr>
            <a:normAutofit/>
          </a:bodyPr>
          <a:lstStyle/>
          <a:p>
            <a:r>
              <a:rPr lang="en-GB" dirty="0"/>
              <a:t>Introduction to OpenCL kernel programming</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3212391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Derived from </a:t>
            </a:r>
            <a:r>
              <a:rPr lang="en-GB" b="1" dirty="0">
                <a:solidFill>
                  <a:schemeClr val="accent5"/>
                </a:solidFill>
              </a:rPr>
              <a:t>ISO C99</a:t>
            </a:r>
          </a:p>
          <a:p>
            <a:pPr lvl="1"/>
            <a:r>
              <a:rPr lang="en-GB" dirty="0"/>
              <a:t>A few </a:t>
            </a:r>
            <a:r>
              <a:rPr lang="en-GB" b="1" i="1" dirty="0">
                <a:solidFill>
                  <a:schemeClr val="accent2"/>
                </a:solidFill>
              </a:rPr>
              <a:t>restrictions</a:t>
            </a:r>
            <a:r>
              <a:rPr lang="en-GB" dirty="0"/>
              <a:t>: no recursion, function pointers, functions in C99 standard headers ...</a:t>
            </a:r>
          </a:p>
          <a:p>
            <a:pPr lvl="1"/>
            <a:r>
              <a:rPr lang="en-GB" dirty="0" err="1"/>
              <a:t>Preprocessing</a:t>
            </a:r>
            <a:r>
              <a:rPr lang="en-GB" dirty="0"/>
              <a:t> directives defined by C99 </a:t>
            </a:r>
            <a:r>
              <a:rPr lang="en-GB" b="1" u="sng" dirty="0"/>
              <a:t>are</a:t>
            </a:r>
            <a:r>
              <a:rPr lang="en-GB" dirty="0"/>
              <a:t> supported (</a:t>
            </a:r>
            <a:r>
              <a:rPr lang="en-GB" dirty="0">
                <a:latin typeface="Courier New"/>
                <a:cs typeface="Courier New"/>
              </a:rPr>
              <a:t>#include, #if </a:t>
            </a:r>
            <a:r>
              <a:rPr lang="en-GB" dirty="0"/>
              <a:t>etc.)</a:t>
            </a:r>
          </a:p>
          <a:p>
            <a:r>
              <a:rPr lang="en-GB" dirty="0"/>
              <a:t>Built-in data types</a:t>
            </a:r>
          </a:p>
          <a:p>
            <a:pPr lvl="1"/>
            <a:r>
              <a:rPr lang="en-GB" dirty="0"/>
              <a:t>Scalar and vector data types, pointers</a:t>
            </a:r>
          </a:p>
          <a:p>
            <a:pPr lvl="1"/>
            <a:r>
              <a:rPr lang="en-GB" dirty="0"/>
              <a:t>Data-type conversion functions:</a:t>
            </a:r>
          </a:p>
          <a:p>
            <a:pPr lvl="2"/>
            <a:r>
              <a:rPr lang="en-GB" dirty="0" err="1">
                <a:latin typeface="Courier New"/>
                <a:cs typeface="Courier New"/>
              </a:rPr>
              <a:t>convert_type</a:t>
            </a:r>
            <a:r>
              <a:rPr lang="en-GB" dirty="0">
                <a:latin typeface="Courier New"/>
                <a:cs typeface="Courier New"/>
              </a:rPr>
              <a:t>&lt;_sat&gt;&lt;_</a:t>
            </a:r>
            <a:r>
              <a:rPr lang="en-GB" dirty="0" err="1">
                <a:latin typeface="Courier New"/>
                <a:cs typeface="Courier New"/>
              </a:rPr>
              <a:t>roundingmode</a:t>
            </a:r>
            <a:r>
              <a:rPr lang="en-GB" dirty="0">
                <a:latin typeface="Courier New"/>
                <a:cs typeface="Courier New"/>
              </a:rPr>
              <a:t>&gt; </a:t>
            </a:r>
          </a:p>
          <a:p>
            <a:pPr lvl="1"/>
            <a:r>
              <a:rPr lang="en-GB" dirty="0"/>
              <a:t>Image types:</a:t>
            </a:r>
          </a:p>
          <a:p>
            <a:pPr lvl="2"/>
            <a:r>
              <a:rPr lang="en-GB" dirty="0">
                <a:latin typeface="Courier New"/>
                <a:cs typeface="Courier New"/>
              </a:rPr>
              <a:t>image2d_t, image3d_t </a:t>
            </a:r>
            <a:r>
              <a:rPr lang="en-GB" dirty="0"/>
              <a:t>and </a:t>
            </a:r>
            <a:r>
              <a:rPr lang="en-GB" dirty="0" err="1">
                <a:latin typeface="Courier New"/>
                <a:cs typeface="Courier New"/>
              </a:rPr>
              <a:t>sampler_t</a:t>
            </a:r>
            <a:endParaRPr lang="en-GB" dirty="0">
              <a:latin typeface="Courier New"/>
              <a:cs typeface="Courier New"/>
            </a:endParaRPr>
          </a:p>
        </p:txBody>
      </p:sp>
    </p:spTree>
    <p:extLst>
      <p:ext uri="{BB962C8B-B14F-4D97-AF65-F5344CB8AC3E}">
        <p14:creationId xmlns:p14="http://schemas.microsoft.com/office/powerpoint/2010/main" val="24815855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Built-in functions — </a:t>
            </a:r>
            <a:r>
              <a:rPr lang="en-GB" b="1" i="1" dirty="0">
                <a:solidFill>
                  <a:schemeClr val="accent2"/>
                </a:solidFill>
              </a:rPr>
              <a:t>mandatory</a:t>
            </a:r>
          </a:p>
          <a:p>
            <a:pPr lvl="1"/>
            <a:r>
              <a:rPr lang="en-GB" dirty="0"/>
              <a:t>Work-Item functions, </a:t>
            </a:r>
            <a:r>
              <a:rPr lang="en-GB" b="1" u="sng" dirty="0" err="1"/>
              <a:t>math.h</a:t>
            </a:r>
            <a:r>
              <a:rPr lang="en-GB" dirty="0"/>
              <a:t>, read and write images</a:t>
            </a:r>
          </a:p>
          <a:p>
            <a:pPr lvl="1"/>
            <a:r>
              <a:rPr lang="en-GB" dirty="0"/>
              <a:t>Relational, geometric functions, synchronization functions</a:t>
            </a:r>
          </a:p>
          <a:p>
            <a:pPr lvl="1"/>
            <a:r>
              <a:rPr lang="en-GB" dirty="0" err="1"/>
              <a:t>printf</a:t>
            </a:r>
            <a:r>
              <a:rPr lang="en-GB" dirty="0"/>
              <a:t> (v1.2 or later)</a:t>
            </a:r>
          </a:p>
          <a:p>
            <a:r>
              <a:rPr lang="en-GB" dirty="0"/>
              <a:t>Built-in functions — </a:t>
            </a:r>
            <a:r>
              <a:rPr lang="en-GB" b="1" i="1" dirty="0">
                <a:solidFill>
                  <a:schemeClr val="accent4"/>
                </a:solidFill>
              </a:rPr>
              <a:t>optional</a:t>
            </a:r>
            <a:r>
              <a:rPr lang="en-GB" dirty="0">
                <a:solidFill>
                  <a:schemeClr val="accent4"/>
                </a:solidFill>
              </a:rPr>
              <a:t> </a:t>
            </a:r>
            <a:r>
              <a:rPr lang="en-GB" b="1" i="1" dirty="0">
                <a:solidFill>
                  <a:schemeClr val="accent4"/>
                </a:solidFill>
              </a:rPr>
              <a:t>“extensions”</a:t>
            </a:r>
          </a:p>
          <a:p>
            <a:pPr lvl="1"/>
            <a:r>
              <a:rPr lang="en-GB" dirty="0"/>
              <a:t>Double precision, atomics to global and local memory</a:t>
            </a:r>
          </a:p>
          <a:p>
            <a:pPr lvl="1"/>
            <a:r>
              <a:rPr lang="en-GB" dirty="0"/>
              <a:t>Selection of rounding modes, writes to image3d_t surface</a:t>
            </a:r>
          </a:p>
          <a:p>
            <a:endParaRPr lang="en-GB" dirty="0"/>
          </a:p>
        </p:txBody>
      </p:sp>
    </p:spTree>
    <p:extLst>
      <p:ext uri="{BB962C8B-B14F-4D97-AF65-F5344CB8AC3E}">
        <p14:creationId xmlns:p14="http://schemas.microsoft.com/office/powerpoint/2010/main" val="6939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wipe(up)">
                                      <p:cBhvr>
                                        <p:cTn id="7" dur="500"/>
                                        <p:tgtEl>
                                          <p:spTgt spid="5">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wipe(up)">
                                      <p:cBhvr>
                                        <p:cTn id="10" dur="500"/>
                                        <p:tgtEl>
                                          <p:spTgt spid="5">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wipe(up)">
                                      <p:cBhvr>
                                        <p:cTn id="1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Highlights</a:t>
            </a:r>
          </a:p>
        </p:txBody>
      </p:sp>
      <p:sp>
        <p:nvSpPr>
          <p:cNvPr id="3" name="Content Placeholder 2"/>
          <p:cNvSpPr>
            <a:spLocks noGrp="1"/>
          </p:cNvSpPr>
          <p:nvPr>
            <p:ph idx="1"/>
          </p:nvPr>
        </p:nvSpPr>
        <p:spPr>
          <a:xfrm>
            <a:off x="179512" y="1412776"/>
            <a:ext cx="8856984" cy="5257800"/>
          </a:xfrm>
        </p:spPr>
        <p:txBody>
          <a:bodyPr>
            <a:normAutofit fontScale="77500" lnSpcReduction="20000"/>
          </a:bodyPr>
          <a:lstStyle/>
          <a:p>
            <a:pPr>
              <a:lnSpc>
                <a:spcPct val="110000"/>
              </a:lnSpc>
            </a:pPr>
            <a:r>
              <a:rPr lang="en-GB" dirty="0"/>
              <a:t>Function qualifiers</a:t>
            </a:r>
          </a:p>
          <a:p>
            <a:pPr lvl="1">
              <a:lnSpc>
                <a:spcPct val="110000"/>
              </a:lnSpc>
            </a:pPr>
            <a:r>
              <a:rPr lang="en-GB" b="1" dirty="0">
                <a:solidFill>
                  <a:schemeClr val="accent4">
                    <a:lumMod val="75000"/>
                  </a:schemeClr>
                </a:solidFill>
              </a:rPr>
              <a:t>__kernel</a:t>
            </a:r>
            <a:r>
              <a:rPr lang="en-GB" dirty="0"/>
              <a:t> qualifier declares a function as a kernel</a:t>
            </a:r>
          </a:p>
          <a:p>
            <a:pPr lvl="2">
              <a:lnSpc>
                <a:spcPct val="110000"/>
              </a:lnSpc>
            </a:pPr>
            <a:r>
              <a:rPr lang="en-GB" dirty="0"/>
              <a:t>I.e. makes it visible to host code so it can be </a:t>
            </a:r>
            <a:r>
              <a:rPr lang="en-GB" dirty="0" err="1"/>
              <a:t>enqueued</a:t>
            </a:r>
            <a:endParaRPr lang="en-GB" dirty="0"/>
          </a:p>
          <a:p>
            <a:pPr lvl="1">
              <a:lnSpc>
                <a:spcPct val="110000"/>
              </a:lnSpc>
            </a:pPr>
            <a:r>
              <a:rPr lang="en-GB" dirty="0"/>
              <a:t>Kernels can call other (non kernel) device-side functions</a:t>
            </a:r>
          </a:p>
          <a:p>
            <a:pPr>
              <a:lnSpc>
                <a:spcPct val="110000"/>
              </a:lnSpc>
            </a:pPr>
            <a:r>
              <a:rPr lang="en-GB" dirty="0"/>
              <a:t>Address space qualifiers</a:t>
            </a:r>
          </a:p>
          <a:p>
            <a:pPr lvl="1">
              <a:lnSpc>
                <a:spcPct val="110000"/>
              </a:lnSpc>
            </a:pPr>
            <a:r>
              <a:rPr lang="en-GB" b="1" dirty="0">
                <a:solidFill>
                  <a:schemeClr val="accent4">
                    <a:lumMod val="75000"/>
                  </a:schemeClr>
                </a:solidFill>
              </a:rPr>
              <a:t>__global, __local, __constant, __private</a:t>
            </a:r>
          </a:p>
          <a:p>
            <a:pPr lvl="1">
              <a:lnSpc>
                <a:spcPct val="110000"/>
              </a:lnSpc>
            </a:pPr>
            <a:r>
              <a:rPr lang="en-GB" dirty="0"/>
              <a:t>Pointer kernel arguments </a:t>
            </a:r>
            <a:r>
              <a:rPr lang="en-GB" b="1" u="sng" dirty="0"/>
              <a:t>must</a:t>
            </a:r>
            <a:r>
              <a:rPr lang="en-GB" dirty="0"/>
              <a:t> have an address space qualifier</a:t>
            </a:r>
          </a:p>
          <a:p>
            <a:pPr>
              <a:lnSpc>
                <a:spcPct val="110000"/>
              </a:lnSpc>
            </a:pPr>
            <a:r>
              <a:rPr lang="en-GB" dirty="0"/>
              <a:t>Work-item functions</a:t>
            </a:r>
          </a:p>
          <a:p>
            <a:pPr lvl="1">
              <a:lnSpc>
                <a:spcPct val="110000"/>
              </a:lnSpc>
            </a:pPr>
            <a:r>
              <a:rPr lang="en-GB" dirty="0" err="1">
                <a:solidFill>
                  <a:schemeClr val="accent4">
                    <a:lumMod val="75000"/>
                  </a:schemeClr>
                </a:solidFill>
              </a:rPr>
              <a:t>get_global_id</a:t>
            </a:r>
            <a:r>
              <a:rPr lang="en-GB" dirty="0">
                <a:solidFill>
                  <a:schemeClr val="accent4">
                    <a:lumMod val="75000"/>
                  </a:schemeClr>
                </a:solidFill>
              </a:rPr>
              <a:t>(), </a:t>
            </a:r>
            <a:r>
              <a:rPr lang="en-GB" dirty="0" err="1">
                <a:solidFill>
                  <a:schemeClr val="accent4">
                    <a:lumMod val="75000"/>
                  </a:schemeClr>
                </a:solidFill>
              </a:rPr>
              <a:t>get_local_id</a:t>
            </a:r>
            <a:r>
              <a:rPr lang="en-GB" dirty="0">
                <a:solidFill>
                  <a:schemeClr val="accent4">
                    <a:lumMod val="75000"/>
                  </a:schemeClr>
                </a:solidFill>
              </a:rPr>
              <a:t>(), </a:t>
            </a:r>
            <a:r>
              <a:rPr lang="en-GB" dirty="0" err="1">
                <a:solidFill>
                  <a:schemeClr val="accent4">
                    <a:lumMod val="75000"/>
                  </a:schemeClr>
                </a:solidFill>
              </a:rPr>
              <a:t>get_group_id</a:t>
            </a:r>
            <a:r>
              <a:rPr lang="en-GB" dirty="0">
                <a:solidFill>
                  <a:schemeClr val="accent4">
                    <a:lumMod val="75000"/>
                  </a:schemeClr>
                </a:solidFill>
              </a:rPr>
              <a:t>() </a:t>
            </a:r>
            <a:r>
              <a:rPr lang="en-GB" dirty="0"/>
              <a:t>etc.</a:t>
            </a:r>
          </a:p>
          <a:p>
            <a:pPr>
              <a:lnSpc>
                <a:spcPct val="110000"/>
              </a:lnSpc>
            </a:pPr>
            <a:r>
              <a:rPr lang="en-GB" dirty="0"/>
              <a:t>Synchronization functions</a:t>
            </a:r>
          </a:p>
          <a:p>
            <a:pPr lvl="1">
              <a:lnSpc>
                <a:spcPct val="110000"/>
              </a:lnSpc>
            </a:pPr>
            <a:r>
              <a:rPr lang="en-GB" b="1" dirty="0">
                <a:solidFill>
                  <a:schemeClr val="accent1"/>
                </a:solidFill>
              </a:rPr>
              <a:t>Barriers</a:t>
            </a:r>
            <a:r>
              <a:rPr lang="en-GB" dirty="0"/>
              <a:t> - all work-items within a work-group </a:t>
            </a:r>
            <a:r>
              <a:rPr lang="en-GB" b="1" dirty="0"/>
              <a:t>must</a:t>
            </a:r>
            <a:r>
              <a:rPr lang="en-GB" dirty="0"/>
              <a:t> execute the barrier function before any work-item can continue</a:t>
            </a:r>
          </a:p>
          <a:p>
            <a:pPr lvl="1">
              <a:lnSpc>
                <a:spcPct val="110000"/>
              </a:lnSpc>
            </a:pPr>
            <a:r>
              <a:rPr lang="en-GB" b="1" dirty="0">
                <a:solidFill>
                  <a:schemeClr val="accent1"/>
                </a:solidFill>
              </a:rPr>
              <a:t>Memory fences </a:t>
            </a:r>
            <a:r>
              <a:rPr lang="en-GB" dirty="0"/>
              <a:t>- provides ordering between memory operations</a:t>
            </a:r>
          </a:p>
        </p:txBody>
      </p:sp>
    </p:spTree>
    <p:extLst>
      <p:ext uri="{BB962C8B-B14F-4D97-AF65-F5344CB8AC3E}">
        <p14:creationId xmlns:p14="http://schemas.microsoft.com/office/powerpoint/2010/main" val="102097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up)">
                                      <p:cBhvr>
                                        <p:cTn id="18" dur="500"/>
                                        <p:tgtEl>
                                          <p:spTgt spid="3">
                                            <p:txEl>
                                              <p:pRg st="7" end="7"/>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wipe(up)">
                                      <p:cBhvr>
                                        <p:cTn id="21" dur="500"/>
                                        <p:tgtEl>
                                          <p:spTgt spid="3">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wipe(up)">
                                      <p:cBhvr>
                                        <p:cTn id="26" dur="500"/>
                                        <p:tgtEl>
                                          <p:spTgt spid="3">
                                            <p:txEl>
                                              <p:pRg st="9" end="9"/>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Effect transition="in" filter="wipe(up)">
                                      <p:cBhvr>
                                        <p:cTn id="29" dur="500"/>
                                        <p:tgtEl>
                                          <p:spTgt spid="3">
                                            <p:txEl>
                                              <p:pRg st="10" end="10"/>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wipe(up)">
                                      <p:cBhvr>
                                        <p:cTn id="3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Restrictions</a:t>
            </a:r>
          </a:p>
        </p:txBody>
      </p:sp>
      <p:sp>
        <p:nvSpPr>
          <p:cNvPr id="3" name="Content Placeholder 2"/>
          <p:cNvSpPr>
            <a:spLocks noGrp="1"/>
          </p:cNvSpPr>
          <p:nvPr>
            <p:ph idx="1"/>
          </p:nvPr>
        </p:nvSpPr>
        <p:spPr>
          <a:xfrm>
            <a:off x="107504" y="1628800"/>
            <a:ext cx="8856984" cy="4997152"/>
          </a:xfrm>
        </p:spPr>
        <p:txBody>
          <a:bodyPr>
            <a:normAutofit fontScale="92500" lnSpcReduction="10000"/>
          </a:bodyPr>
          <a:lstStyle/>
          <a:p>
            <a:r>
              <a:rPr lang="en-GB" dirty="0"/>
              <a:t>Pointers to functions are </a:t>
            </a:r>
            <a:r>
              <a:rPr lang="en-GB" b="1" i="1" dirty="0">
                <a:solidFill>
                  <a:schemeClr val="accent2"/>
                </a:solidFill>
              </a:rPr>
              <a:t>not</a:t>
            </a:r>
            <a:r>
              <a:rPr lang="en-GB" dirty="0"/>
              <a:t> allowed</a:t>
            </a:r>
          </a:p>
          <a:p>
            <a:r>
              <a:rPr lang="en-GB" dirty="0"/>
              <a:t>Pointers to pointers allowed </a:t>
            </a:r>
            <a:r>
              <a:rPr lang="en-GB" b="1" i="1" dirty="0">
                <a:solidFill>
                  <a:schemeClr val="accent3"/>
                </a:solidFill>
              </a:rPr>
              <a:t>within</a:t>
            </a:r>
            <a:r>
              <a:rPr lang="en-GB" dirty="0">
                <a:solidFill>
                  <a:schemeClr val="accent1"/>
                </a:solidFill>
              </a:rPr>
              <a:t> </a:t>
            </a:r>
            <a:r>
              <a:rPr lang="en-GB" dirty="0"/>
              <a:t>a kernel, but not as an argument to a kernel invocation</a:t>
            </a:r>
          </a:p>
          <a:p>
            <a:r>
              <a:rPr lang="en-GB" dirty="0"/>
              <a:t>Bit-fields are not supported</a:t>
            </a:r>
          </a:p>
          <a:p>
            <a:r>
              <a:rPr lang="en-GB" dirty="0"/>
              <a:t>Variable length arrays and structures are not supported</a:t>
            </a:r>
          </a:p>
          <a:p>
            <a:r>
              <a:rPr lang="en-GB" dirty="0"/>
              <a:t>Recursion is not supported (yet!)</a:t>
            </a:r>
          </a:p>
          <a:p>
            <a:r>
              <a:rPr lang="en-GB" dirty="0"/>
              <a:t>Double types are </a:t>
            </a:r>
            <a:r>
              <a:rPr lang="en-GB" dirty="0">
                <a:solidFill>
                  <a:schemeClr val="accent1">
                    <a:lumMod val="75000"/>
                  </a:schemeClr>
                </a:solidFill>
              </a:rPr>
              <a:t>optional</a:t>
            </a:r>
            <a:r>
              <a:rPr lang="en-GB" dirty="0">
                <a:solidFill>
                  <a:schemeClr val="accent3"/>
                </a:solidFill>
              </a:rPr>
              <a:t> </a:t>
            </a:r>
            <a:r>
              <a:rPr lang="en-GB" dirty="0"/>
              <a:t>in OpenCL v1.1, but the key word is reserved</a:t>
            </a:r>
          </a:p>
          <a:p>
            <a:pPr marL="0" indent="0">
              <a:buNone/>
            </a:pPr>
            <a:r>
              <a:rPr lang="en-GB" dirty="0">
                <a:solidFill>
                  <a:schemeClr val="accent1">
                    <a:lumMod val="75000"/>
                  </a:schemeClr>
                </a:solidFill>
              </a:rPr>
              <a:t>   (note: most implementations support double)</a:t>
            </a:r>
          </a:p>
        </p:txBody>
      </p:sp>
    </p:spTree>
    <p:extLst>
      <p:ext uri="{BB962C8B-B14F-4D97-AF65-F5344CB8AC3E}">
        <p14:creationId xmlns:p14="http://schemas.microsoft.com/office/powerpoint/2010/main" val="18283296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4"/>
          <p:cNvGraphicFramePr>
            <a:graphicFrameLocks/>
          </p:cNvGraphicFramePr>
          <p:nvPr>
            <p:extLst>
              <p:ext uri="{D42A27DB-BD31-4B8C-83A1-F6EECF244321}">
                <p14:modId xmlns:p14="http://schemas.microsoft.com/office/powerpoint/2010/main" val="2177364634"/>
              </p:ext>
            </p:extLst>
          </p:nvPr>
        </p:nvGraphicFramePr>
        <p:xfrm>
          <a:off x="2244726" y="5160771"/>
          <a:ext cx="4321175" cy="1397000"/>
        </p:xfrm>
        <a:graphic>
          <a:graphicData uri="http://schemas.openxmlformats.org/drawingml/2006/table">
            <a:tbl>
              <a:tblPr/>
              <a:tblGrid>
                <a:gridCol w="720725">
                  <a:extLst>
                    <a:ext uri="{9D8B030D-6E8A-4147-A177-3AD203B41FA5}">
                      <a16:colId xmlns:a16="http://schemas.microsoft.com/office/drawing/2014/main" val="20000"/>
                    </a:ext>
                  </a:extLst>
                </a:gridCol>
                <a:gridCol w="717550">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gridCol w="698500">
                  <a:extLst>
                    <a:ext uri="{9D8B030D-6E8A-4147-A177-3AD203B41FA5}">
                      <a16:colId xmlns:a16="http://schemas.microsoft.com/office/drawing/2014/main" val="20005"/>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x</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y</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2</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4</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z</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6</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457200" y="-90264"/>
            <a:ext cx="8229600" cy="1143000"/>
          </a:xfrm>
        </p:spPr>
        <p:txBody>
          <a:bodyPr>
            <a:normAutofit fontScale="90000"/>
          </a:bodyPr>
          <a:lstStyle/>
          <a:p>
            <a:r>
              <a:rPr lang="en-GB" dirty="0"/>
              <a:t>Worked example: Linear Algebra</a:t>
            </a:r>
          </a:p>
        </p:txBody>
      </p:sp>
      <p:sp>
        <p:nvSpPr>
          <p:cNvPr id="3" name="Content Placeholder 2"/>
          <p:cNvSpPr>
            <a:spLocks noGrp="1"/>
          </p:cNvSpPr>
          <p:nvPr>
            <p:ph idx="1"/>
          </p:nvPr>
        </p:nvSpPr>
        <p:spPr>
          <a:xfrm>
            <a:off x="107504" y="1135285"/>
            <a:ext cx="8856984" cy="3877891"/>
          </a:xfrm>
        </p:spPr>
        <p:txBody>
          <a:bodyPr>
            <a:normAutofit fontScale="77500" lnSpcReduction="20000"/>
          </a:bodyPr>
          <a:lstStyle/>
          <a:p>
            <a:r>
              <a:rPr lang="en-GB" dirty="0">
                <a:solidFill>
                  <a:schemeClr val="accent2"/>
                </a:solidFill>
              </a:rPr>
              <a:t>Definition:</a:t>
            </a:r>
          </a:p>
          <a:p>
            <a:pPr lvl="1"/>
            <a:r>
              <a:rPr lang="en-GB" dirty="0"/>
              <a:t>The branch of mathematics concerned with the study of vectors, vector spaces, linear transformations and systems of linear equations. </a:t>
            </a:r>
          </a:p>
          <a:p>
            <a:r>
              <a:rPr lang="en-GB" dirty="0">
                <a:solidFill>
                  <a:schemeClr val="accent2"/>
                </a:solidFill>
              </a:rPr>
              <a:t>Example: </a:t>
            </a:r>
            <a:r>
              <a:rPr lang="en-GB" dirty="0"/>
              <a:t>Consider the following system of linear equations</a:t>
            </a:r>
          </a:p>
          <a:p>
            <a:pPr marL="0" indent="0">
              <a:buNone/>
            </a:pPr>
            <a:r>
              <a:rPr lang="en-GB" dirty="0"/>
              <a:t> 			x + 2y +  z  = 1</a:t>
            </a:r>
          </a:p>
          <a:p>
            <a:pPr marL="0" indent="0">
              <a:buNone/>
            </a:pPr>
            <a:r>
              <a:rPr lang="en-GB" dirty="0"/>
              <a:t> 			x + 3y + 3z = 2</a:t>
            </a:r>
          </a:p>
          <a:p>
            <a:pPr marL="0" indent="0">
              <a:buNone/>
            </a:pPr>
            <a:r>
              <a:rPr lang="en-GB" dirty="0"/>
              <a:t> 			x +  y +  4z = 6</a:t>
            </a:r>
          </a:p>
          <a:p>
            <a:pPr lvl="1"/>
            <a:r>
              <a:rPr lang="en-GB" dirty="0"/>
              <a:t>This system can be represented in terms of vectors and a matrix as the classic “</a:t>
            </a:r>
            <a:r>
              <a:rPr lang="en-GB" dirty="0" err="1"/>
              <a:t>Ax</a:t>
            </a:r>
            <a:r>
              <a:rPr lang="en-GB" dirty="0"/>
              <a:t> = b” problem.</a:t>
            </a:r>
          </a:p>
          <a:p>
            <a:endParaRPr lang="en-GB" dirty="0"/>
          </a:p>
          <a:p>
            <a:endParaRPr lang="en-GB" dirty="0"/>
          </a:p>
        </p:txBody>
      </p:sp>
      <p:sp>
        <p:nvSpPr>
          <p:cNvPr id="14" name="AutoShape 33"/>
          <p:cNvSpPr>
            <a:spLocks/>
          </p:cNvSpPr>
          <p:nvPr/>
        </p:nvSpPr>
        <p:spPr bwMode="auto">
          <a:xfrm>
            <a:off x="2162295" y="512486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5" name="AutoShape 34"/>
          <p:cNvSpPr>
            <a:spLocks/>
          </p:cNvSpPr>
          <p:nvPr/>
        </p:nvSpPr>
        <p:spPr bwMode="auto">
          <a:xfrm>
            <a:off x="4346695" y="5155287"/>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6" name="AutoShape 35"/>
          <p:cNvSpPr>
            <a:spLocks/>
          </p:cNvSpPr>
          <p:nvPr/>
        </p:nvSpPr>
        <p:spPr bwMode="auto">
          <a:xfrm>
            <a:off x="5805607" y="513809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7" name="AutoShape 36"/>
          <p:cNvSpPr>
            <a:spLocks/>
          </p:cNvSpPr>
          <p:nvPr/>
        </p:nvSpPr>
        <p:spPr bwMode="auto">
          <a:xfrm>
            <a:off x="6140581" y="513809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8" name="AutoShape 37"/>
          <p:cNvSpPr>
            <a:spLocks/>
          </p:cNvSpPr>
          <p:nvPr/>
        </p:nvSpPr>
        <p:spPr bwMode="auto">
          <a:xfrm>
            <a:off x="4653082" y="5157932"/>
            <a:ext cx="115888" cy="1354667"/>
          </a:xfrm>
          <a:prstGeom prst="rightBracket">
            <a:avLst>
              <a:gd name="adj" fmla="val 116894"/>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9" name="AutoShape 38"/>
          <p:cNvSpPr>
            <a:spLocks/>
          </p:cNvSpPr>
          <p:nvPr/>
        </p:nvSpPr>
        <p:spPr bwMode="auto">
          <a:xfrm>
            <a:off x="4006984" y="5127507"/>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Tree>
    <p:extLst>
      <p:ext uri="{BB962C8B-B14F-4D97-AF65-F5344CB8AC3E}">
        <p14:creationId xmlns:p14="http://schemas.microsoft.com/office/powerpoint/2010/main" val="3866349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Group 4"/>
          <p:cNvGraphicFramePr>
            <a:graphicFrameLocks/>
          </p:cNvGraphicFramePr>
          <p:nvPr>
            <p:extLst>
              <p:ext uri="{D42A27DB-BD31-4B8C-83A1-F6EECF244321}">
                <p14:modId xmlns:p14="http://schemas.microsoft.com/office/powerpoint/2010/main" val="4197125795"/>
              </p:ext>
            </p:extLst>
          </p:nvPr>
        </p:nvGraphicFramePr>
        <p:xfrm>
          <a:off x="603365" y="3020826"/>
          <a:ext cx="7924800" cy="1397000"/>
        </p:xfrm>
        <a:graphic>
          <a:graphicData uri="http://schemas.openxmlformats.org/drawingml/2006/table">
            <a:tbl>
              <a:tblPr>
                <a:effectLst/>
              </a:tblPr>
              <a:tblGrid>
                <a:gridCol w="720725">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20725">
                  <a:extLst>
                    <a:ext uri="{9D8B030D-6E8A-4147-A177-3AD203B41FA5}">
                      <a16:colId xmlns:a16="http://schemas.microsoft.com/office/drawing/2014/main" val="20006"/>
                    </a:ext>
                  </a:extLst>
                </a:gridCol>
                <a:gridCol w="720725">
                  <a:extLst>
                    <a:ext uri="{9D8B030D-6E8A-4147-A177-3AD203B41FA5}">
                      <a16:colId xmlns:a16="http://schemas.microsoft.com/office/drawing/2014/main" val="20007"/>
                    </a:ext>
                  </a:extLst>
                </a:gridCol>
                <a:gridCol w="720725">
                  <a:extLst>
                    <a:ext uri="{9D8B030D-6E8A-4147-A177-3AD203B41FA5}">
                      <a16:colId xmlns:a16="http://schemas.microsoft.com/office/drawing/2014/main" val="20008"/>
                    </a:ext>
                  </a:extLst>
                </a:gridCol>
                <a:gridCol w="717550">
                  <a:extLst>
                    <a:ext uri="{9D8B030D-6E8A-4147-A177-3AD203B41FA5}">
                      <a16:colId xmlns:a16="http://schemas.microsoft.com/office/drawing/2014/main" val="20009"/>
                    </a:ext>
                  </a:extLst>
                </a:gridCol>
                <a:gridCol w="720725">
                  <a:extLst>
                    <a:ext uri="{9D8B030D-6E8A-4147-A177-3AD203B41FA5}">
                      <a16:colId xmlns:a16="http://schemas.microsoft.com/office/drawing/2014/main" val="20010"/>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1" i="0" u="none" strike="noStrike" cap="none" normalizeH="0" baseline="0" dirty="0">
                          <a:ln>
                            <a:noFill/>
                          </a:ln>
                          <a:solidFill>
                            <a:schemeClr val="tx1"/>
                          </a:solidFill>
                          <a:effectLst/>
                          <a:latin typeface="+mn-lt"/>
                        </a:rPr>
                        <a:t> </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2</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3</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5</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4</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GB" dirty="0"/>
              <a:t>Solving </a:t>
            </a:r>
            <a:r>
              <a:rPr lang="en-GB" dirty="0" err="1"/>
              <a:t>Ax</a:t>
            </a:r>
            <a:r>
              <a:rPr lang="en-GB" dirty="0"/>
              <a:t>=b</a:t>
            </a:r>
          </a:p>
        </p:txBody>
      </p:sp>
      <p:sp>
        <p:nvSpPr>
          <p:cNvPr id="3" name="Content Placeholder 2"/>
          <p:cNvSpPr>
            <a:spLocks noGrp="1"/>
          </p:cNvSpPr>
          <p:nvPr>
            <p:ph idx="1"/>
          </p:nvPr>
        </p:nvSpPr>
        <p:spPr>
          <a:xfrm>
            <a:off x="457200" y="1412776"/>
            <a:ext cx="8229600" cy="1324744"/>
          </a:xfrm>
        </p:spPr>
        <p:txBody>
          <a:bodyPr>
            <a:normAutofit fontScale="77500" lnSpcReduction="20000"/>
          </a:bodyPr>
          <a:lstStyle/>
          <a:p>
            <a:r>
              <a:rPr lang="en-GB" dirty="0"/>
              <a:t>LU Decomposition:</a:t>
            </a:r>
          </a:p>
          <a:p>
            <a:pPr lvl="1"/>
            <a:r>
              <a:rPr lang="en-GB" dirty="0"/>
              <a:t>transform a matrix into the product of a lower triangular and upper triangular matrix.  It is used to solve a linear system of equations. </a:t>
            </a:r>
          </a:p>
          <a:p>
            <a:pPr lvl="1"/>
            <a:endParaRPr lang="en-GB" dirty="0"/>
          </a:p>
        </p:txBody>
      </p:sp>
      <p:sp>
        <p:nvSpPr>
          <p:cNvPr id="39" name="Text Box 55"/>
          <p:cNvSpPr txBox="1">
            <a:spLocks noChangeArrowheads="1"/>
          </p:cNvSpPr>
          <p:nvPr/>
        </p:nvSpPr>
        <p:spPr bwMode="auto">
          <a:xfrm>
            <a:off x="992574"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L</a:t>
            </a:r>
          </a:p>
        </p:txBody>
      </p:sp>
      <p:sp>
        <p:nvSpPr>
          <p:cNvPr id="40" name="Text Box 56"/>
          <p:cNvSpPr txBox="1">
            <a:spLocks noChangeArrowheads="1"/>
          </p:cNvSpPr>
          <p:nvPr/>
        </p:nvSpPr>
        <p:spPr bwMode="auto">
          <a:xfrm>
            <a:off x="6993329"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a:solidFill>
                  <a:srgbClr val="FFFFFF"/>
                </a:solidFill>
                <a:latin typeface="Arial"/>
                <a:ea typeface="MS PGothic"/>
                <a:cs typeface="Arial"/>
                <a:sym typeface="Myriad Set Text" charset="0"/>
              </a:rPr>
              <a:t>A</a:t>
            </a:r>
          </a:p>
        </p:txBody>
      </p:sp>
      <p:sp>
        <p:nvSpPr>
          <p:cNvPr id="41" name="Text Box 57"/>
          <p:cNvSpPr txBox="1">
            <a:spLocks noChangeArrowheads="1"/>
          </p:cNvSpPr>
          <p:nvPr/>
        </p:nvSpPr>
        <p:spPr bwMode="auto">
          <a:xfrm>
            <a:off x="4126308"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U</a:t>
            </a:r>
          </a:p>
        </p:txBody>
      </p:sp>
      <p:sp>
        <p:nvSpPr>
          <p:cNvPr id="42" name="Text Box 58"/>
          <p:cNvSpPr txBox="1">
            <a:spLocks noChangeArrowheads="1"/>
          </p:cNvSpPr>
          <p:nvPr/>
        </p:nvSpPr>
        <p:spPr bwMode="auto">
          <a:xfrm>
            <a:off x="5528087"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Times" pitchFamily="18" charset="0"/>
                <a:ea typeface="MS PGothic"/>
                <a:cs typeface="Arial"/>
                <a:sym typeface="Myriad Set Text" charset="0"/>
              </a:rPr>
              <a:t>=</a:t>
            </a:r>
          </a:p>
        </p:txBody>
      </p:sp>
      <p:sp>
        <p:nvSpPr>
          <p:cNvPr id="44" name="Oval 60"/>
          <p:cNvSpPr>
            <a:spLocks noChangeArrowheads="1"/>
          </p:cNvSpPr>
          <p:nvPr/>
        </p:nvSpPr>
        <p:spPr bwMode="auto">
          <a:xfrm>
            <a:off x="2936719" y="3704834"/>
            <a:ext cx="101600" cy="74083"/>
          </a:xfrm>
          <a:prstGeom prst="ellipse">
            <a:avLst/>
          </a:prstGeom>
          <a:solidFill>
            <a:schemeClr val="tx1"/>
          </a:solidFill>
          <a:ln w="9525">
            <a:solidFill>
              <a:srgbClr val="FFFFFF"/>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6" name="Content Placeholder 2"/>
          <p:cNvSpPr txBox="1">
            <a:spLocks/>
          </p:cNvSpPr>
          <p:nvPr/>
        </p:nvSpPr>
        <p:spPr>
          <a:xfrm>
            <a:off x="482995" y="4941168"/>
            <a:ext cx="8229600" cy="132474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We solve for x, given a problem </a:t>
            </a:r>
            <a:r>
              <a:rPr lang="en-GB" dirty="0" err="1"/>
              <a:t>Ax</a:t>
            </a:r>
            <a:r>
              <a:rPr lang="en-GB" dirty="0"/>
              <a:t>=b</a:t>
            </a:r>
          </a:p>
          <a:p>
            <a:pPr lvl="1"/>
            <a:r>
              <a:rPr lang="pl-PL" dirty="0"/>
              <a:t>Ax=b                   LUx=b</a:t>
            </a:r>
          </a:p>
          <a:p>
            <a:pPr lvl="1"/>
            <a:r>
              <a:rPr lang="pl-PL" dirty="0"/>
              <a:t>Ux=(L</a:t>
            </a:r>
            <a:r>
              <a:rPr lang="pl-PL" baseline="30000" dirty="0"/>
              <a:t>-1</a:t>
            </a:r>
            <a:r>
              <a:rPr lang="pl-PL" dirty="0"/>
              <a:t>)b             x = (U</a:t>
            </a:r>
            <a:r>
              <a:rPr lang="pl-PL" baseline="30000" dirty="0"/>
              <a:t>-1</a:t>
            </a:r>
            <a:r>
              <a:rPr lang="pl-PL" dirty="0"/>
              <a:t>)</a:t>
            </a:r>
            <a:r>
              <a:rPr lang="en-GB" dirty="0"/>
              <a:t>(</a:t>
            </a:r>
            <a:r>
              <a:rPr lang="pl-PL" dirty="0"/>
              <a:t>L</a:t>
            </a:r>
            <a:r>
              <a:rPr lang="pl-PL" baseline="30000"/>
              <a:t>-1</a:t>
            </a:r>
            <a:r>
              <a:rPr lang="pl-PL"/>
              <a:t>)b </a:t>
            </a:r>
            <a:endParaRPr lang="en-GB" dirty="0"/>
          </a:p>
        </p:txBody>
      </p:sp>
      <p:sp>
        <p:nvSpPr>
          <p:cNvPr id="47" name="TextBox 46"/>
          <p:cNvSpPr txBox="1"/>
          <p:nvPr/>
        </p:nvSpPr>
        <p:spPr>
          <a:xfrm>
            <a:off x="1742739" y="6372036"/>
            <a:ext cx="5349541" cy="369332"/>
          </a:xfrm>
          <a:prstGeom prst="rect">
            <a:avLst/>
          </a:prstGeom>
          <a:noFill/>
        </p:spPr>
        <p:txBody>
          <a:bodyPr wrap="none" rtlCol="0">
            <a:spAutoFit/>
          </a:bodyPr>
          <a:lstStyle/>
          <a:p>
            <a:r>
              <a:rPr lang="en-GB" dirty="0">
                <a:solidFill>
                  <a:schemeClr val="accent4"/>
                </a:solidFill>
              </a:rPr>
              <a:t>So we need to be able to do matrix multiplication</a:t>
            </a:r>
          </a:p>
        </p:txBody>
      </p:sp>
      <p:sp>
        <p:nvSpPr>
          <p:cNvPr id="19" name="AutoShape 33"/>
          <p:cNvSpPr>
            <a:spLocks/>
          </p:cNvSpPr>
          <p:nvPr/>
        </p:nvSpPr>
        <p:spPr bwMode="auto">
          <a:xfrm>
            <a:off x="56707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0" name="AutoShape 38"/>
          <p:cNvSpPr>
            <a:spLocks/>
          </p:cNvSpPr>
          <p:nvPr/>
        </p:nvSpPr>
        <p:spPr bwMode="auto">
          <a:xfrm>
            <a:off x="241176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1" name="AutoShape 33"/>
          <p:cNvSpPr>
            <a:spLocks/>
          </p:cNvSpPr>
          <p:nvPr/>
        </p:nvSpPr>
        <p:spPr bwMode="auto">
          <a:xfrm>
            <a:off x="344739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2" name="AutoShape 38"/>
          <p:cNvSpPr>
            <a:spLocks/>
          </p:cNvSpPr>
          <p:nvPr/>
        </p:nvSpPr>
        <p:spPr bwMode="auto">
          <a:xfrm>
            <a:off x="529208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3" name="AutoShape 33"/>
          <p:cNvSpPr>
            <a:spLocks/>
          </p:cNvSpPr>
          <p:nvPr/>
        </p:nvSpPr>
        <p:spPr bwMode="auto">
          <a:xfrm>
            <a:off x="632771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4" name="AutoShape 38"/>
          <p:cNvSpPr>
            <a:spLocks/>
          </p:cNvSpPr>
          <p:nvPr/>
        </p:nvSpPr>
        <p:spPr bwMode="auto">
          <a:xfrm>
            <a:off x="8244408"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Tree>
    <p:extLst>
      <p:ext uri="{BB962C8B-B14F-4D97-AF65-F5344CB8AC3E}">
        <p14:creationId xmlns:p14="http://schemas.microsoft.com/office/powerpoint/2010/main" val="37584984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9036496" cy="4425355"/>
          </a:xfrm>
        </p:spPr>
        <p:txBody>
          <a:bodyPr>
            <a:normAutofit fontScale="62500" lnSpcReduction="20000"/>
          </a:bodyPr>
          <a:lstStyle/>
          <a:p>
            <a:pPr marL="0" indent="0">
              <a:buNone/>
            </a:pP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int</a:t>
            </a:r>
            <a:r>
              <a:rPr lang="en-GB" b="1" dirty="0">
                <a:latin typeface="Courier New Bold"/>
              </a:rPr>
              <a:t> N,</a:t>
            </a:r>
            <a:r>
              <a:rPr lang="en-GB" b="1" dirty="0">
                <a:solidFill>
                  <a:schemeClr val="accent2"/>
                </a:solidFill>
                <a:latin typeface="Courier New Bold"/>
              </a:rPr>
              <a:t> float</a:t>
            </a:r>
            <a:r>
              <a:rPr lang="en-GB" b="1" dirty="0">
                <a:latin typeface="Courier New Bold"/>
              </a:rPr>
              <a:t> *A, </a:t>
            </a:r>
            <a:r>
              <a:rPr lang="en-GB" b="1" dirty="0">
                <a:solidFill>
                  <a:schemeClr val="accent2"/>
                </a:solidFill>
                <a:latin typeface="Courier New Bold"/>
              </a:rPr>
              <a:t>float</a:t>
            </a:r>
            <a:r>
              <a:rPr lang="en-GB" b="1" dirty="0">
                <a:latin typeface="Courier New Bold"/>
              </a:rPr>
              <a:t> *B,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4" name="TextBox 3"/>
          <p:cNvSpPr txBox="1"/>
          <p:nvPr/>
        </p:nvSpPr>
        <p:spPr>
          <a:xfrm>
            <a:off x="971600" y="940078"/>
            <a:ext cx="6325294" cy="400110"/>
          </a:xfrm>
          <a:prstGeom prst="rect">
            <a:avLst/>
          </a:prstGeom>
          <a:noFill/>
        </p:spPr>
        <p:txBody>
          <a:bodyPr wrap="none" rtlCol="0">
            <a:spAutoFit/>
          </a:bodyPr>
          <a:lstStyle/>
          <a:p>
            <a:r>
              <a:rPr lang="en-GB" sz="2000" dirty="0">
                <a:solidFill>
                  <a:schemeClr val="accent1"/>
                </a:solidFill>
                <a:latin typeface="+mj-lt"/>
              </a:rPr>
              <a:t>We calculate C=AB, where all three matrices are </a:t>
            </a:r>
            <a:r>
              <a:rPr lang="en-GB" sz="2000" dirty="0" err="1">
                <a:solidFill>
                  <a:schemeClr val="accent1"/>
                </a:solidFill>
                <a:latin typeface="+mj-lt"/>
              </a:rPr>
              <a:t>NxN</a:t>
            </a:r>
            <a:endParaRPr lang="en-GB" sz="2000" dirty="0">
              <a:solidFill>
                <a:schemeClr val="accent1"/>
              </a:solidFill>
              <a:latin typeface="+mj-lt"/>
            </a:endParaRPr>
          </a:p>
        </p:txBody>
      </p:sp>
      <p:sp>
        <p:nvSpPr>
          <p:cNvPr id="22" name="Rectangle 5"/>
          <p:cNvSpPr>
            <a:spLocks noChangeArrowheads="1"/>
          </p:cNvSpPr>
          <p:nvPr/>
        </p:nvSpPr>
        <p:spPr bwMode="auto">
          <a:xfrm>
            <a:off x="4176797"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3" name="Text Box 6"/>
          <p:cNvSpPr txBox="1">
            <a:spLocks noChangeArrowheads="1"/>
          </p:cNvSpPr>
          <p:nvPr/>
        </p:nvSpPr>
        <p:spPr bwMode="auto">
          <a:xfrm>
            <a:off x="3540902" y="535633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25" name="Text Box 8"/>
          <p:cNvSpPr txBox="1">
            <a:spLocks noChangeArrowheads="1"/>
          </p:cNvSpPr>
          <p:nvPr/>
        </p:nvSpPr>
        <p:spPr bwMode="auto">
          <a:xfrm>
            <a:off x="5392038" y="535633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27" name="Rectangle 10"/>
          <p:cNvSpPr>
            <a:spLocks noChangeArrowheads="1"/>
          </p:cNvSpPr>
          <p:nvPr/>
        </p:nvSpPr>
        <p:spPr bwMode="auto">
          <a:xfrm>
            <a:off x="4176797" y="545829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9" name="Text Box 12"/>
          <p:cNvSpPr txBox="1">
            <a:spLocks noChangeArrowheads="1"/>
          </p:cNvSpPr>
          <p:nvPr/>
        </p:nvSpPr>
        <p:spPr bwMode="auto">
          <a:xfrm>
            <a:off x="4245089" y="514081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30" name="Rectangle 13"/>
          <p:cNvSpPr>
            <a:spLocks noChangeArrowheads="1"/>
          </p:cNvSpPr>
          <p:nvPr/>
        </p:nvSpPr>
        <p:spPr bwMode="auto">
          <a:xfrm>
            <a:off x="5726200" y="501379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1" name="Rectangle 14"/>
          <p:cNvSpPr>
            <a:spLocks noChangeArrowheads="1"/>
          </p:cNvSpPr>
          <p:nvPr/>
        </p:nvSpPr>
        <p:spPr bwMode="auto">
          <a:xfrm>
            <a:off x="5954797" y="501379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2" name="Text Box 15"/>
          <p:cNvSpPr txBox="1">
            <a:spLocks noChangeArrowheads="1"/>
          </p:cNvSpPr>
          <p:nvPr/>
        </p:nvSpPr>
        <p:spPr bwMode="auto">
          <a:xfrm>
            <a:off x="6140535" y="53948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33" name="Rectangle 16"/>
          <p:cNvSpPr>
            <a:spLocks noChangeArrowheads="1"/>
          </p:cNvSpPr>
          <p:nvPr/>
        </p:nvSpPr>
        <p:spPr bwMode="auto">
          <a:xfrm>
            <a:off x="2123728"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4" name="Rectangle 17"/>
          <p:cNvSpPr>
            <a:spLocks noChangeArrowheads="1"/>
          </p:cNvSpPr>
          <p:nvPr/>
        </p:nvSpPr>
        <p:spPr bwMode="auto">
          <a:xfrm>
            <a:off x="2580928" y="5458296"/>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5" name="Text Box 18"/>
          <p:cNvSpPr txBox="1">
            <a:spLocks noChangeArrowheads="1"/>
          </p:cNvSpPr>
          <p:nvPr/>
        </p:nvSpPr>
        <p:spPr bwMode="auto">
          <a:xfrm>
            <a:off x="2309466" y="52043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36" name="TextBox 35"/>
          <p:cNvSpPr txBox="1"/>
          <p:nvPr/>
        </p:nvSpPr>
        <p:spPr>
          <a:xfrm>
            <a:off x="611560" y="6237312"/>
            <a:ext cx="8111190" cy="397545"/>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Tree>
    <p:extLst>
      <p:ext uri="{BB962C8B-B14F-4D97-AF65-F5344CB8AC3E}">
        <p14:creationId xmlns:p14="http://schemas.microsoft.com/office/powerpoint/2010/main" val="5658097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lstStyle/>
          <a:p>
            <a:r>
              <a:rPr lang="en-GB" dirty="0"/>
              <a:t>Serial C code on CPU (single core).</a:t>
            </a:r>
          </a:p>
        </p:txBody>
      </p:sp>
      <p:graphicFrame>
        <p:nvGraphicFramePr>
          <p:cNvPr id="5" name="Table 4"/>
          <p:cNvGraphicFramePr>
            <a:graphicFrameLocks noGrp="1"/>
          </p:cNvGraphicFramePr>
          <p:nvPr>
            <p:extLst>
              <p:ext uri="{D42A27DB-BD31-4B8C-83A1-F6EECF244321}">
                <p14:modId xmlns:p14="http://schemas.microsoft.com/office/powerpoint/2010/main" val="1712691979"/>
              </p:ext>
            </p:extLst>
          </p:nvPr>
        </p:nvGraphicFramePr>
        <p:xfrm>
          <a:off x="611560" y="2636912"/>
          <a:ext cx="7920879" cy="11023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MFLOPS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solidFill>
                      <a:schemeClr val="tx1">
                        <a:alpha val="20000"/>
                      </a:schemeClr>
                    </a:solidFill>
                  </a:tcPr>
                </a:tc>
                <a:tc>
                  <a:txBody>
                    <a:bodyPr/>
                    <a:lstStyle/>
                    <a:p>
                      <a:pPr algn="ctr"/>
                      <a:r>
                        <a:rPr lang="en-GB" dirty="0"/>
                        <a:t>887.2</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2"/>
                  </a:ext>
                </a:extLst>
              </a:tr>
            </a:tbl>
          </a:graphicData>
        </a:graphic>
      </p:graphicFrame>
      <p:sp>
        <p:nvSpPr>
          <p:cNvPr id="6" name="TextBox 5"/>
          <p:cNvSpPr txBox="1"/>
          <p:nvPr/>
        </p:nvSpPr>
        <p:spPr>
          <a:xfrm>
            <a:off x="1619672" y="4263479"/>
            <a:ext cx="5688632" cy="707886"/>
          </a:xfrm>
          <a:prstGeom prst="rect">
            <a:avLst/>
          </a:prstGeom>
          <a:noFill/>
        </p:spPr>
        <p:txBody>
          <a:bodyPr wrap="square" rtlCol="0">
            <a:spAutoFit/>
          </a:bodyPr>
          <a:lstStyle/>
          <a:p>
            <a:r>
              <a:rPr lang="en-GB" sz="2000" dirty="0"/>
              <a:t>Device is 2x Intel® Xeon® CPU, E5649 @ 2.53GHz (12 cores total) using the </a:t>
            </a:r>
            <a:r>
              <a:rPr lang="en-GB" sz="2000" dirty="0" err="1"/>
              <a:t>gcc</a:t>
            </a:r>
            <a:r>
              <a:rPr lang="en-GB" sz="2000" dirty="0"/>
              <a:t> compiler.</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26735384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(1/2)</a:t>
            </a:r>
          </a:p>
        </p:txBody>
      </p:sp>
      <p:sp>
        <p:nvSpPr>
          <p:cNvPr id="10" name="TextBox 9"/>
          <p:cNvSpPr txBox="1"/>
          <p:nvPr/>
        </p:nvSpPr>
        <p:spPr>
          <a:xfrm>
            <a:off x="4355976" y="5085184"/>
            <a:ext cx="3930606" cy="707886"/>
          </a:xfrm>
          <a:prstGeom prst="rect">
            <a:avLst/>
          </a:prstGeom>
          <a:noFill/>
        </p:spPr>
        <p:txBody>
          <a:bodyPr wrap="square" rtlCol="0">
            <a:spAutoFit/>
          </a:bodyPr>
          <a:lstStyle/>
          <a:p>
            <a:r>
              <a:rPr lang="en-GB" sz="2000" b="1" dirty="0">
                <a:solidFill>
                  <a:schemeClr val="accent2"/>
                </a:solidFill>
                <a:latin typeface="+mj-lt"/>
              </a:rPr>
              <a:t>Mark as a kernel function and specify memory qualifiers</a:t>
            </a:r>
          </a:p>
        </p:txBody>
      </p:sp>
      <p:sp>
        <p:nvSpPr>
          <p:cNvPr id="4" name="Rectangle 3"/>
          <p:cNvSpPr/>
          <p:nvPr/>
        </p:nvSpPr>
        <p:spPr>
          <a:xfrm>
            <a:off x="107504" y="1412776"/>
            <a:ext cx="8928992"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39860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39104</TotalTime>
  <Words>17312</Words>
  <Application>Microsoft Macintosh PowerPoint</Application>
  <PresentationFormat>On-screen Show (4:3)</PresentationFormat>
  <Paragraphs>2377</Paragraphs>
  <Slides>151</Slides>
  <Notes>25</Notes>
  <HiddenSlides>25</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151</vt:i4>
      </vt:variant>
    </vt:vector>
  </HeadingPairs>
  <TitlesOfParts>
    <vt:vector size="173" baseType="lpstr">
      <vt:lpstr>ＭＳ Ｐゴシック</vt:lpstr>
      <vt:lpstr>ＭＳ Ｐゴシック</vt:lpstr>
      <vt:lpstr>ヒラギノ角ゴ ProN W3</vt:lpstr>
      <vt:lpstr>Arial</vt:lpstr>
      <vt:lpstr>Arial Black</vt:lpstr>
      <vt:lpstr>Arial Narrow</vt:lpstr>
      <vt:lpstr>Calibri</vt:lpstr>
      <vt:lpstr>Courier</vt:lpstr>
      <vt:lpstr>Courier New</vt:lpstr>
      <vt:lpstr>Courier New Bold</vt:lpstr>
      <vt:lpstr>Letter Gothic Std</vt:lpstr>
      <vt:lpstr>Monaco</vt:lpstr>
      <vt:lpstr>Myriad Set Bold</vt:lpstr>
      <vt:lpstr>Myriad Set Semibold</vt:lpstr>
      <vt:lpstr>Myriad Set Text</vt:lpstr>
      <vt:lpstr>Myriad Set TextItalic</vt:lpstr>
      <vt:lpstr>Tahoma</vt:lpstr>
      <vt:lpstr>Times</vt:lpstr>
      <vt:lpstr>Trebuchet MS</vt:lpstr>
      <vt:lpstr>Wingdings</vt:lpstr>
      <vt:lpstr>KITE_OpenCL_Code</vt:lpstr>
      <vt:lpstr>KITE_OpenCL</vt:lpstr>
      <vt:lpstr>Hands On OpenCLTM</vt:lpstr>
      <vt:lpstr>Prof Simon McIntosh-Smith</vt:lpstr>
      <vt:lpstr>Dr James Price</vt:lpstr>
      <vt:lpstr>Dr Tom Deakin</vt:lpstr>
      <vt:lpstr>Course materials</vt:lpstr>
      <vt:lpstr>Course materials</vt:lpstr>
      <vt:lpstr>Setting up Opencl platforms</vt:lpstr>
      <vt:lpstr>Running on Windows</vt:lpstr>
      <vt:lpstr>Visual Studio</vt:lpstr>
      <vt:lpstr>Running OSX?</vt:lpstr>
      <vt:lpstr>Some notes on setting up OpenCL</vt:lpstr>
      <vt:lpstr>Setting up with AMD GPU</vt:lpstr>
      <vt:lpstr>Setting up with AMD CPU</vt:lpstr>
      <vt:lpstr>Setting up with AMD APU</vt:lpstr>
      <vt:lpstr>Setting up with Intel CPU</vt:lpstr>
      <vt:lpstr>Setting up with Intel® Xeon Phi™</vt:lpstr>
      <vt:lpstr>Setting up with NVIDIA GPUs</vt:lpstr>
      <vt:lpstr>Installing pyopencl</vt:lpstr>
      <vt:lpstr>C/C++ linking (gcc/g++)</vt:lpstr>
      <vt:lpstr>Installable Client Driver (ICD)</vt:lpstr>
      <vt:lpstr>An overview of OpenCL</vt:lpstr>
      <vt:lpstr>It’s a Heterogeneous world</vt:lpstr>
      <vt:lpstr>Processor trends</vt:lpstr>
      <vt:lpstr>Many-core performance potential</vt:lpstr>
      <vt:lpstr>How do we unlock this potential?</vt:lpstr>
      <vt:lpstr>Industry Standards for Programming Heterogeneous Platforms</vt:lpstr>
      <vt:lpstr>The origins of OpenCL</vt:lpstr>
      <vt:lpstr>OpenCL Working Group within Khronos</vt:lpstr>
      <vt:lpstr>OpenCL 2.1 Released November 2015</vt:lpstr>
      <vt:lpstr>OpenCL: From cell phone to supercomputer</vt:lpstr>
      <vt:lpstr>OpenCL Platform Model</vt:lpstr>
      <vt:lpstr>OpenCL Platform Example (One node, two CPU sockets, two GPUs)</vt:lpstr>
      <vt:lpstr>Exercise: Platform Information</vt:lpstr>
      <vt:lpstr>Exercise 1: Platform Information</vt:lpstr>
      <vt:lpstr>Important OpenCL concepts</vt:lpstr>
      <vt:lpstr>OpenCL Platform Model</vt:lpstr>
      <vt:lpstr>The BIG idea behind OpenCL</vt:lpstr>
      <vt:lpstr>An N-dimensional domain of work-items</vt:lpstr>
      <vt:lpstr>OpenCL N Dimensional Range (NDRange)</vt:lpstr>
      <vt:lpstr>OpenCL N Dimensional Range (NDRange)</vt:lpstr>
      <vt:lpstr>OpenCL Memory model</vt:lpstr>
      <vt:lpstr>The Memory Hierarchy</vt:lpstr>
      <vt:lpstr>Example: vector addition</vt:lpstr>
      <vt:lpstr>Vector Addition - Kernel</vt:lpstr>
      <vt:lpstr>Vector Addition – Host</vt:lpstr>
      <vt:lpstr>The basic platform and runtime APIs in OpenCL (using C)</vt:lpstr>
      <vt:lpstr>1. Define the platform</vt:lpstr>
      <vt:lpstr>Context and Command-Queues</vt:lpstr>
      <vt:lpstr>Command-Queues</vt:lpstr>
      <vt:lpstr>Command-Queue execution details</vt:lpstr>
      <vt:lpstr>2. Create and Build the program</vt:lpstr>
      <vt:lpstr>Building Program Objects</vt:lpstr>
      <vt:lpstr>Error messages</vt:lpstr>
      <vt:lpstr>3. Setup Memory Objects</vt:lpstr>
      <vt:lpstr>Conventions for naming buffers</vt:lpstr>
      <vt:lpstr>What do we put in device memory?</vt:lpstr>
      <vt:lpstr>Creating and manipulating buffers</vt:lpstr>
      <vt:lpstr>Creating and manipulating buffers</vt:lpstr>
      <vt:lpstr>4. Define the kernel</vt:lpstr>
      <vt:lpstr>5. Enqueue commands</vt:lpstr>
      <vt:lpstr>5. Enqueue commands</vt:lpstr>
      <vt:lpstr>Vector Addition – Host Program</vt:lpstr>
      <vt:lpstr>Vector Addition – Host Program</vt:lpstr>
      <vt:lpstr>Exercise: Running the Vadd kernel</vt:lpstr>
      <vt:lpstr>Overview of OpenCL APIs</vt:lpstr>
      <vt:lpstr>Host programs can be verbose</vt:lpstr>
      <vt:lpstr>The C++ Interface</vt:lpstr>
      <vt:lpstr>The OpenCL C++ API ref card</vt:lpstr>
      <vt:lpstr>1. Create a context and queue</vt:lpstr>
      <vt:lpstr>2. Create and Build the program</vt:lpstr>
      <vt:lpstr>Compiler error messages</vt:lpstr>
      <vt:lpstr>Compiler error messages (1/2)</vt:lpstr>
      <vt:lpstr>Compiler error messages (2/2)</vt:lpstr>
      <vt:lpstr>Compiler error messages: Complete Example</vt:lpstr>
      <vt:lpstr>3. Setup Memory Objects</vt:lpstr>
      <vt:lpstr>Creating and manipulating buffers</vt:lpstr>
      <vt:lpstr>Creating and manipulating buffers</vt:lpstr>
      <vt:lpstr>4. Define the kernel</vt:lpstr>
      <vt:lpstr>Create a kernel (advanced)</vt:lpstr>
      <vt:lpstr>5. Enqueue commands</vt:lpstr>
      <vt:lpstr>C++ Interface: setting up the host program</vt:lpstr>
      <vt:lpstr>C++ interface: The vadd host program</vt:lpstr>
      <vt:lpstr>The C++ Buffer Constructor</vt:lpstr>
      <vt:lpstr>The C++ Buffer Constructor</vt:lpstr>
      <vt:lpstr>The Python Interface</vt:lpstr>
      <vt:lpstr>Setting up the host program </vt:lpstr>
      <vt:lpstr>PowerPoint Presentation</vt:lpstr>
      <vt:lpstr>We have now covered the basic platform runtime APIs in OpenCL</vt:lpstr>
      <vt:lpstr>Exercise: Chaining vector add kernels</vt:lpstr>
      <vt:lpstr>Introduction to OpenCL kernel programming</vt:lpstr>
      <vt:lpstr>OpenCL C for Compute Kernels</vt:lpstr>
      <vt:lpstr>OpenCL C for Compute Kernels</vt:lpstr>
      <vt:lpstr>OpenCL C Language Highlights</vt:lpstr>
      <vt:lpstr>OpenCL C Language Restrictions</vt:lpstr>
      <vt:lpstr>Worked example: Linear Algebra</vt:lpstr>
      <vt:lpstr>Solving Ax=b</vt:lpstr>
      <vt:lpstr>Matrix multiplication: sequential code</vt:lpstr>
      <vt:lpstr>Matrix multiplication performance</vt:lpstr>
      <vt:lpstr>Matrix multiplication: OpenCL kernel (1/2)</vt:lpstr>
      <vt:lpstr>Matrix multiplication: OpenCL kernel (2/2)</vt:lpstr>
      <vt:lpstr>Matrix multiplication: OpenCL kernel</vt:lpstr>
      <vt:lpstr>Matrix multiplication: OpenCL kernel improved</vt:lpstr>
      <vt:lpstr>Matrix multiplication host program (C++ API)</vt:lpstr>
      <vt:lpstr>Matrix multiplication performance</vt:lpstr>
      <vt:lpstr>Exercise: Matrix Multiplication</vt:lpstr>
      <vt:lpstr>Understanding the OpenCL memory hierarchy </vt:lpstr>
      <vt:lpstr>Optimizing matrix multiplication</vt:lpstr>
      <vt:lpstr>An N-dimensional domain of work-items</vt:lpstr>
      <vt:lpstr>OpenCL Memory model</vt:lpstr>
      <vt:lpstr>OpenCL Memory model</vt:lpstr>
      <vt:lpstr>Private Memory</vt:lpstr>
      <vt:lpstr>Local Memory*</vt:lpstr>
      <vt:lpstr>Local Memory</vt:lpstr>
      <vt:lpstr>The Memory Hierarchy</vt:lpstr>
      <vt:lpstr>Memory Consistency</vt:lpstr>
      <vt:lpstr>Work-Item Synchronization</vt:lpstr>
      <vt:lpstr>Optimizing matrix multiplication</vt:lpstr>
      <vt:lpstr>An N-dimension domain of work-items</vt:lpstr>
      <vt:lpstr>Reduce work-item overhead</vt:lpstr>
      <vt:lpstr>Matrix multiplication host program (C++ API)</vt:lpstr>
      <vt:lpstr>Matrix multiplication performance</vt:lpstr>
      <vt:lpstr>Optimizing matrix multiplication</vt:lpstr>
      <vt:lpstr>Matrix multiplication: OpenCL kernel (3/3)</vt:lpstr>
      <vt:lpstr>Matrix multiplication performance</vt:lpstr>
      <vt:lpstr>Why using too much private memory can be a good thing</vt:lpstr>
      <vt:lpstr>Exercise: using private memory</vt:lpstr>
      <vt:lpstr>Optimizing matrix multiplication</vt:lpstr>
      <vt:lpstr>Row of C per work-item, A row private, B columns local</vt:lpstr>
      <vt:lpstr>Matrix multiplication host program (C++ API)</vt:lpstr>
      <vt:lpstr>Matrix multiplication performance</vt:lpstr>
      <vt:lpstr>Exercise: using local memory</vt:lpstr>
      <vt:lpstr>Making matrix multiplication really fast</vt:lpstr>
      <vt:lpstr>Matrix multiplication: sequential code</vt:lpstr>
      <vt:lpstr>Matrix multiplication: sequential code</vt:lpstr>
      <vt:lpstr>Matrix multiplication: sequential code</vt:lpstr>
      <vt:lpstr>Matrix multiplication: sequential code</vt:lpstr>
      <vt:lpstr>Matrix multiplication: sequential code</vt:lpstr>
      <vt:lpstr>Blocked matrix multiply: kernel</vt:lpstr>
      <vt:lpstr>Blocked matrix multiply: kernel</vt:lpstr>
      <vt:lpstr>Blocked matrix multiply: Host</vt:lpstr>
      <vt:lpstr>Blocked matrix multiply: Host</vt:lpstr>
      <vt:lpstr>Matrix multiplication performance</vt:lpstr>
      <vt:lpstr>Matrix multiplication performance (CPU)</vt:lpstr>
      <vt:lpstr>Exercise: blocked matrix multiply</vt:lpstr>
      <vt:lpstr>Synchronization in OpenCL</vt:lpstr>
      <vt:lpstr>Consider N-dimensional domain of work-items</vt:lpstr>
      <vt:lpstr>Where might we need synchronization?</vt:lpstr>
      <vt:lpstr>Simple parallel reduction</vt:lpstr>
      <vt:lpstr>A simple program that uses a reduction</vt:lpstr>
      <vt:lpstr>Numerical integration source code</vt:lpstr>
      <vt:lpstr>Exercise 8: The Pi program</vt:lpstr>
    </vt:vector>
  </TitlesOfParts>
  <Company>Hewlett-Packard</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Deakin;Simon McIntosh-Smith</dc:creator>
  <cp:lastModifiedBy>Simon McIntosh-Smith</cp:lastModifiedBy>
  <cp:revision>1284</cp:revision>
  <dcterms:created xsi:type="dcterms:W3CDTF">2013-06-29T14:06:29Z</dcterms:created>
  <dcterms:modified xsi:type="dcterms:W3CDTF">2018-11-21T21:30:00Z</dcterms:modified>
</cp:coreProperties>
</file>